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8" r:id="rId6"/>
    <p:sldMasterId id="2147485661" r:id="rId7"/>
  </p:sldMasterIdLst>
  <p:notesMasterIdLst>
    <p:notesMasterId r:id="rId24"/>
  </p:notesMasterIdLst>
  <p:handoutMasterIdLst>
    <p:handoutMasterId r:id="rId25"/>
  </p:handoutMasterIdLst>
  <p:sldIdLst>
    <p:sldId id="2147479495" r:id="rId8"/>
    <p:sldId id="2147482277" r:id="rId9"/>
    <p:sldId id="2147479610" r:id="rId10"/>
    <p:sldId id="263" r:id="rId11"/>
    <p:sldId id="256" r:id="rId12"/>
    <p:sldId id="262" r:id="rId13"/>
    <p:sldId id="258" r:id="rId14"/>
    <p:sldId id="268" r:id="rId15"/>
    <p:sldId id="2147483646" r:id="rId16"/>
    <p:sldId id="259" r:id="rId17"/>
    <p:sldId id="260" r:id="rId18"/>
    <p:sldId id="257" r:id="rId19"/>
    <p:sldId id="2147479498" r:id="rId20"/>
    <p:sldId id="2147483647" r:id="rId21"/>
    <p:sldId id="2147481766" r:id="rId22"/>
    <p:sldId id="2147483473"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16:9 Template Dark" id="{5E174FA5-E68B-46F1-90F9-8D8AC2CB06F9}">
          <p14:sldIdLst>
            <p14:sldId id="2147479495"/>
            <p14:sldId id="2147482277"/>
            <p14:sldId id="2147479610"/>
            <p14:sldId id="263"/>
            <p14:sldId id="256"/>
            <p14:sldId id="262"/>
            <p14:sldId id="258"/>
            <p14:sldId id="268"/>
            <p14:sldId id="2147483646"/>
            <p14:sldId id="259"/>
            <p14:sldId id="260"/>
            <p14:sldId id="257"/>
            <p14:sldId id="2147479498"/>
            <p14:sldId id="2147483647"/>
            <p14:sldId id="2147481766"/>
            <p14:sldId id="2147483473"/>
          </p14:sldIdLst>
        </p14:section>
        <p14:section name="Appendix" id="{FA654644-3AD7-4326-8C09-620839CAACF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AB4836-48C0-21EB-B72B-54DB773F2869}" name="Hermione Osmers (Stinson Communications Inc)" initials="HO" userId="S::v-hosmers@microsoft.com::91524ad2-2302-4280-8887-53dee5731c75"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AFA1"/>
    <a:srgbClr val="A58AD4"/>
    <a:srgbClr val="46A0DE"/>
    <a:srgbClr val="111010"/>
    <a:srgbClr val="F97382"/>
    <a:srgbClr val="8661C5"/>
    <a:srgbClr val="B1B3B3"/>
    <a:srgbClr val="0E4987"/>
    <a:srgbClr val="E1D3C7"/>
    <a:srgbClr val="E8E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2B11D3-BDD0-EE40-80BF-46B53276FA1F}" v="100" dt="2025-12-05T23:15:19.8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2"/>
    <p:restoredTop sz="96301"/>
  </p:normalViewPr>
  <p:slideViewPr>
    <p:cSldViewPr snapToGrid="0">
      <p:cViewPr varScale="1">
        <p:scale>
          <a:sx n="100" d="100"/>
          <a:sy n="100" d="100"/>
        </p:scale>
        <p:origin x="160" y="64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12/6/25 10:17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12/6/25 10:17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12/6/25 10:17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12/6/25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6920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F91F7-C047-494F-AA59-EEEBF9761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8C236A-4418-B59E-7971-45A2F133D5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24C2C-39D2-CA5A-D7C8-91FADCEB4E1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737BBB1-0363-68C5-11FD-024D450904C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6713B22-D415-4EA0-BD54-ACC80C7286B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E7DDD96-9760-3EE5-6287-6D25322F553A}"/>
              </a:ext>
            </a:extLst>
          </p:cNvPr>
          <p:cNvSpPr>
            <a:spLocks noGrp="1"/>
          </p:cNvSpPr>
          <p:nvPr>
            <p:ph type="dt" idx="1"/>
          </p:nvPr>
        </p:nvSpPr>
        <p:spPr/>
        <p:txBody>
          <a:bodyPr/>
          <a:lstStyle/>
          <a:p>
            <a:fld id="{386CE63F-9E7F-4C04-9D0D-FCA25A8E9E86}" type="datetime8">
              <a:rPr lang="en-US" smtClean="0"/>
              <a:t>12/6/25 10:17 AM</a:t>
            </a:fld>
            <a:endParaRPr lang="en-US"/>
          </a:p>
        </p:txBody>
      </p:sp>
      <p:sp>
        <p:nvSpPr>
          <p:cNvPr id="7" name="Slide Number Placeholder 6">
            <a:extLst>
              <a:ext uri="{FF2B5EF4-FFF2-40B4-BE49-F238E27FC236}">
                <a16:creationId xmlns:a16="http://schemas.microsoft.com/office/drawing/2014/main" id="{5B04ECAF-9388-BFB2-967E-6656E3065D4A}"/>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40892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This slide has lots of animations</a:t>
            </a:r>
          </a:p>
          <a:p>
            <a:r>
              <a:rPr lang="en-US" sz="1000"/>
              <a:t>So, a bit more of a drill down</a:t>
            </a:r>
          </a:p>
          <a:p>
            <a:r>
              <a:rPr lang="en-US" sz="1000"/>
              <a:t>High level – this is how the AI Agent Service works</a:t>
            </a:r>
          </a:p>
          <a:p>
            <a:pPr marL="228600" indent="-228600">
              <a:buFont typeface="+mj-lt"/>
              <a:buAutoNum type="arabicPeriod"/>
            </a:pPr>
            <a:r>
              <a:rPr lang="en-US" sz="1000"/>
              <a:t>Create/define agent, </a:t>
            </a:r>
          </a:p>
          <a:p>
            <a:pPr marL="228600" indent="-228600">
              <a:buFont typeface="+mj-lt"/>
              <a:buAutoNum type="arabicPeriod"/>
            </a:pPr>
            <a:r>
              <a:rPr lang="en-US" sz="1000"/>
              <a:t>Create a thread which is a unit of conversation</a:t>
            </a:r>
          </a:p>
          <a:p>
            <a:pPr marL="228600" indent="-228600">
              <a:buFont typeface="+mj-lt"/>
              <a:buAutoNum type="arabicPeriod"/>
            </a:pPr>
            <a:r>
              <a:rPr lang="en-US" sz="1000"/>
              <a:t>Run the Agent</a:t>
            </a:r>
          </a:p>
          <a:p>
            <a:pPr marL="228600" indent="-228600">
              <a:buFont typeface="+mj-lt"/>
              <a:buAutoNum type="arabicPeriod"/>
            </a:pPr>
            <a:r>
              <a:rPr lang="en-US" sz="1000"/>
              <a:t>Check status till complete</a:t>
            </a:r>
          </a:p>
          <a:p>
            <a:pPr marL="228600" indent="-228600">
              <a:buFont typeface="+mj-lt"/>
              <a:buAutoNum type="arabicPeriod"/>
            </a:pPr>
            <a:r>
              <a:rPr lang="en-US" sz="1000"/>
              <a:t>Show output</a:t>
            </a:r>
          </a:p>
          <a:p>
            <a:pPr marL="228600" indent="-228600">
              <a:buFont typeface="+mj-lt"/>
              <a:buAutoNum type="arabicPeriod"/>
            </a:pPr>
            <a:endParaRPr lang="en-US" sz="1000"/>
          </a:p>
          <a:p>
            <a:pPr marL="228600" indent="-228600">
              <a:buFont typeface="+mj-lt"/>
              <a:buAutoNum type="arabicPeriod"/>
            </a:pPr>
            <a:r>
              <a:rPr lang="en-US" sz="1000"/>
              <a:t>Break this down </a:t>
            </a:r>
            <a:r>
              <a:rPr lang="en-US" sz="1000" err="1"/>
              <a:t>futher</a:t>
            </a:r>
            <a:endParaRPr lang="en-US" sz="10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12/6/25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0842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12/6/25 10:17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79999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latin typeface="Segoe UI"/>
                <a:cs typeface="Segoe UI"/>
              </a:rPr>
              <a:t>Set the scene for the next 45 minutes</a:t>
            </a:r>
          </a:p>
          <a:p>
            <a:pPr marL="171450" indent="-171450">
              <a:buFont typeface="Arial" panose="020B0604020202020204" pitchFamily="34" charset="0"/>
              <a:buChar char="•"/>
            </a:pPr>
            <a:r>
              <a:rPr lang="en-US" sz="1000">
                <a:latin typeface="Segoe UI"/>
                <a:cs typeface="Segoe UI"/>
              </a:rPr>
              <a:t>We’ll exploring the AI Agents. </a:t>
            </a:r>
          </a:p>
          <a:p>
            <a:pPr marL="171450" indent="-171450">
              <a:buFont typeface="Arial" panose="020B0604020202020204" pitchFamily="34" charset="0"/>
              <a:buChar char="•"/>
            </a:pPr>
            <a:r>
              <a:rPr lang="en-US" sz="1000">
                <a:latin typeface="Segoe UI"/>
                <a:cs typeface="Segoe UI"/>
              </a:rPr>
              <a:t>Core concepts and talk about "what is an agent" </a:t>
            </a:r>
          </a:p>
          <a:p>
            <a:pPr marL="171450" indent="-171450">
              <a:buFont typeface="Arial" panose="020B0604020202020204" pitchFamily="34" charset="0"/>
              <a:buChar char="•"/>
            </a:pPr>
            <a:r>
              <a:rPr lang="en-US" sz="1000">
                <a:latin typeface="Segoe UI"/>
                <a:cs typeface="Segoe UI"/>
              </a:rPr>
              <a:t>what sets them apart from just using LLMs for chat completion</a:t>
            </a:r>
          </a:p>
          <a:p>
            <a:pPr marL="171450" indent="-171450">
              <a:buFont typeface="Arial" panose="020B0604020202020204" pitchFamily="34" charset="0"/>
              <a:buChar char="•"/>
            </a:pPr>
            <a:r>
              <a:rPr lang="en-US" sz="1000">
                <a:latin typeface="Segoe UI"/>
                <a:cs typeface="Segoe UI"/>
              </a:rPr>
              <a:t>Quick look at more complex architectures, including multiple agents working together.</a:t>
            </a:r>
          </a:p>
          <a:p>
            <a:pPr marL="171450" indent="-171450">
              <a:buFont typeface="Arial" panose="020B0604020202020204" pitchFamily="34" charset="0"/>
              <a:buChar char="•"/>
            </a:pPr>
            <a:r>
              <a:rPr lang="en-US" sz="1000">
                <a:latin typeface="Segoe UI"/>
                <a:cs typeface="Segoe UI"/>
              </a:rPr>
              <a:t>Plenty of demos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8147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5F5BD-3546-BE66-693A-3EA68DDBF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07AF4-ACC4-4198-4B18-EDEE805D4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619FE-20EF-4AAE-5302-AC7BB1B5B27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30507AE-19D5-EA8F-F92D-3E021FF0DD25}"/>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C74829A5-D34D-1ED2-980A-F6F0F29CF12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7FE7FF4-41B6-7F58-B92B-3A10ACF980BB}"/>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12/6/25 10:17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4FD8B3D0-6E7C-DEC1-C97F-0F2FAB1D68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524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latin typeface="Segoe UI"/>
                <a:cs typeface="Segoe UI"/>
              </a:rPr>
              <a:t>We’ll exploring the AI Agents. </a:t>
            </a:r>
          </a:p>
          <a:p>
            <a:pPr marL="171450" indent="-171450">
              <a:buFont typeface="Arial" panose="020B0604020202020204" pitchFamily="34" charset="0"/>
              <a:buChar char="•"/>
            </a:pPr>
            <a:r>
              <a:rPr lang="en-US" sz="1000">
                <a:latin typeface="Segoe UI"/>
                <a:cs typeface="Segoe UI"/>
              </a:rPr>
              <a:t>Core concepts and talk about "what is an agent" </a:t>
            </a:r>
          </a:p>
          <a:p>
            <a:pPr marL="171450" indent="-171450">
              <a:buFont typeface="Arial" panose="020B0604020202020204" pitchFamily="34" charset="0"/>
              <a:buChar char="•"/>
            </a:pPr>
            <a:r>
              <a:rPr lang="en-US" sz="1000">
                <a:latin typeface="Segoe UI"/>
                <a:cs typeface="Segoe UI"/>
              </a:rPr>
              <a:t>what sets them apart from just using LLMs for chat completion</a:t>
            </a:r>
          </a:p>
          <a:p>
            <a:pPr marL="171450" indent="-171450">
              <a:buFont typeface="Arial" panose="020B0604020202020204" pitchFamily="34" charset="0"/>
              <a:buChar char="•"/>
            </a:pPr>
            <a:endParaRPr lang="en-US" sz="100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179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82" b="0" i="0" kern="1200">
                <a:solidFill>
                  <a:schemeClr val="tx1"/>
                </a:solidFill>
                <a:effectLst/>
                <a:latin typeface="Segoe UI" panose="020B0502040204020203" pitchFamily="34" charset="0"/>
                <a:ea typeface="+mn-ea"/>
                <a:cs typeface="+mn-cs"/>
              </a:rPr>
              <a:t>Imagine you are a sales manager at </a:t>
            </a:r>
            <a:r>
              <a:rPr lang="en-GB" sz="882" b="0" i="0" kern="1200" err="1">
                <a:solidFill>
                  <a:schemeClr val="tx1"/>
                </a:solidFill>
                <a:effectLst/>
                <a:latin typeface="Segoe UI" panose="020B0502040204020203" pitchFamily="34" charset="0"/>
                <a:ea typeface="+mn-ea"/>
                <a:cs typeface="+mn-cs"/>
              </a:rPr>
              <a:t>Zava</a:t>
            </a:r>
            <a:r>
              <a:rPr lang="en-GB" sz="882" b="0" i="0" kern="1200">
                <a:solidFill>
                  <a:schemeClr val="tx1"/>
                </a:solidFill>
                <a:effectLst/>
                <a:latin typeface="Segoe UI" panose="020B0502040204020203" pitchFamily="34" charset="0"/>
                <a:ea typeface="+mn-ea"/>
                <a:cs typeface="+mn-cs"/>
              </a:rPr>
              <a:t>, a retail DIY company with stores across Washington State and a growing online presence. You specialize in outdoor equipment, home improvement tools, and DIY supplies.</a:t>
            </a:r>
          </a:p>
          <a:p>
            <a:r>
              <a:rPr lang="en-GB" sz="850" b="0" i="0" kern="1200">
                <a:solidFill>
                  <a:schemeClr val="tx1"/>
                </a:solidFill>
                <a:effectLst/>
                <a:latin typeface="Segoe UI"/>
                <a:cs typeface="Segoe UI"/>
              </a:rPr>
              <a:t>You need to </a:t>
            </a:r>
            <a:r>
              <a:rPr lang="en-GB" sz="850" b="0" i="0" kern="1200" err="1">
                <a:solidFill>
                  <a:schemeClr val="tx1"/>
                </a:solidFill>
                <a:effectLst/>
                <a:latin typeface="Segoe UI"/>
                <a:cs typeface="Segoe UI"/>
              </a:rPr>
              <a:t>analyze</a:t>
            </a:r>
            <a:r>
              <a:rPr lang="en-GB" sz="850" b="0" i="0" kern="1200">
                <a:solidFill>
                  <a:schemeClr val="tx1"/>
                </a:solidFill>
                <a:effectLst/>
                <a:latin typeface="Segoe UI"/>
                <a:cs typeface="Segoe UI"/>
              </a:rPr>
              <a:t> sales data to find trends, understand customer preferences, and make informed business decisions. To help you, </a:t>
            </a:r>
            <a:r>
              <a:rPr lang="en-GB" sz="850" b="0" i="0" kern="1200" err="1">
                <a:solidFill>
                  <a:schemeClr val="tx1"/>
                </a:solidFill>
                <a:effectLst/>
                <a:latin typeface="Segoe UI"/>
                <a:cs typeface="Segoe UI"/>
              </a:rPr>
              <a:t>Zava</a:t>
            </a:r>
            <a:r>
              <a:rPr lang="en-GB" sz="850" b="0" i="0" kern="1200">
                <a:solidFill>
                  <a:schemeClr val="tx1"/>
                </a:solidFill>
                <a:effectLst/>
                <a:latin typeface="Segoe UI"/>
                <a:cs typeface="Segoe UI"/>
              </a:rPr>
              <a:t> has developed a conversational agent that can answer questions about your sales data and even help customers find products </a:t>
            </a:r>
            <a:r>
              <a:rPr lang="en-GB" sz="850">
                <a:latin typeface="Segoe UI"/>
                <a:cs typeface="Segoe UI"/>
              </a:rPr>
              <a:t>using</a:t>
            </a:r>
            <a:r>
              <a:rPr lang="en-GB" sz="850" b="0" i="0" kern="1200">
                <a:solidFill>
                  <a:schemeClr val="tx1"/>
                </a:solidFill>
                <a:effectLst/>
                <a:latin typeface="Segoe UI"/>
                <a:cs typeface="Segoe UI"/>
              </a:rPr>
              <a:t> image search.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12/6/25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64D86-839D-8FFE-750B-9A77B83CE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730444-A5A4-E36F-C0F9-19D7CE659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63C25-9F9E-2B8E-8D70-8084600355A5}"/>
              </a:ext>
            </a:extLst>
          </p:cNvPr>
          <p:cNvSpPr>
            <a:spLocks noGrp="1"/>
          </p:cNvSpPr>
          <p:nvPr>
            <p:ph type="body" idx="1"/>
          </p:nvPr>
        </p:nvSpPr>
        <p:spPr/>
        <p:txBody>
          <a:bodyPr/>
          <a:lstStyle/>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Keep it simple</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So, what </a:t>
            </a: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differentiates</a:t>
            </a:r>
            <a:r>
              <a:rPr lang="en-US" sz="1000">
                <a:gradFill>
                  <a:gsLst>
                    <a:gs pos="100000">
                      <a:srgbClr val="49C5B1"/>
                    </a:gs>
                    <a:gs pos="0">
                      <a:srgbClr val="FFA38B"/>
                    </a:gs>
                    <a:gs pos="32000">
                      <a:srgbClr val="D59ED7"/>
                    </a:gs>
                    <a:gs pos="68000">
                      <a:srgbClr val="8DC8E8"/>
                    </a:gs>
                  </a:gsLst>
                  <a:path path="circle">
                    <a:fillToRect l="100000" t="100000"/>
                  </a:path>
                </a:gradFill>
                <a:latin typeface="+mj-lt"/>
              </a:rPr>
              <a:t> AI conversations and Agents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There are many definitions of an Agent</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This is the definition we’ve settled on.</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Simple as data analysis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Complex as onboarding a new hire</a:t>
            </a:r>
          </a:p>
          <a:p>
            <a:pPr lvl="1"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a:p>
            <a:pPr marL="107153" lvl="1" indent="0" algn="l">
              <a:buNone/>
            </a:pP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a:p>
            <a:pPr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p:txBody>
      </p:sp>
      <p:sp>
        <p:nvSpPr>
          <p:cNvPr id="4" name="Header Placeholder 3">
            <a:extLst>
              <a:ext uri="{FF2B5EF4-FFF2-40B4-BE49-F238E27FC236}">
                <a16:creationId xmlns:a16="http://schemas.microsoft.com/office/drawing/2014/main" id="{DF354E53-CE1F-D273-C438-CEF81F67FD8F}"/>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F5099E9-8237-5E9F-D872-B27936B2A337}"/>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12F277-476C-C9E4-8F45-5DECD91E1A03}"/>
              </a:ext>
            </a:extLst>
          </p:cNvPr>
          <p:cNvSpPr>
            <a:spLocks noGrp="1"/>
          </p:cNvSpPr>
          <p:nvPr>
            <p:ph type="dt" idx="12"/>
          </p:nvPr>
        </p:nvSpPr>
        <p:spPr/>
        <p:txBody>
          <a:bodyPr/>
          <a:lstStyle/>
          <a:p>
            <a:fld id="{9427A7F7-BB1E-479D-AFAA-B52F4D0C99F2}" type="datetime8">
              <a:rPr lang="en-US" smtClean="0"/>
              <a:t>12/6/25 10:17 AM</a:t>
            </a:fld>
            <a:endParaRPr lang="en-US"/>
          </a:p>
        </p:txBody>
      </p:sp>
      <p:sp>
        <p:nvSpPr>
          <p:cNvPr id="7" name="Slide Number Placeholder 6">
            <a:extLst>
              <a:ext uri="{FF2B5EF4-FFF2-40B4-BE49-F238E27FC236}">
                <a16:creationId xmlns:a16="http://schemas.microsoft.com/office/drawing/2014/main" id="{F833B584-3C3C-3B80-F27A-26AFA655757A}"/>
              </a:ext>
            </a:extLst>
          </p:cNvPr>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94205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E3B7-66B4-CD77-3CC5-0C0262685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F87EE-440B-3EDC-B64C-CD8715DB5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8D5E4-A2B5-A836-84C1-DFF5855EB54B}"/>
              </a:ext>
            </a:extLst>
          </p:cNvPr>
          <p:cNvSpPr>
            <a:spLocks noGrp="1"/>
          </p:cNvSpPr>
          <p:nvPr>
            <p:ph type="body" idx="1"/>
          </p:nvPr>
        </p:nvSpPr>
        <p:spPr/>
        <p:txBody>
          <a:bodyPr/>
          <a:lstStyle/>
          <a:p>
            <a:r>
              <a:rPr lang="en-GB" sz="1000"/>
              <a:t>At this point, we’re probably thinking how can LLM, a large language model help me with sales analysis process?</a:t>
            </a:r>
          </a:p>
          <a:p>
            <a:r>
              <a:rPr lang="en-GB" sz="1000"/>
              <a:t>Well, let’s put it to the test, what if we craft a prompt on sales analysis, let’s see what it can do for us..</a:t>
            </a:r>
          </a:p>
        </p:txBody>
      </p:sp>
      <p:sp>
        <p:nvSpPr>
          <p:cNvPr id="4" name="Slide Number Placeholder 3">
            <a:extLst>
              <a:ext uri="{FF2B5EF4-FFF2-40B4-BE49-F238E27FC236}">
                <a16:creationId xmlns:a16="http://schemas.microsoft.com/office/drawing/2014/main" id="{96AC04BD-DB75-0209-68DF-E7C8B39E658C}"/>
              </a:ext>
            </a:extLst>
          </p:cNvPr>
          <p:cNvSpPr>
            <a:spLocks noGrp="1"/>
          </p:cNvSpPr>
          <p:nvPr>
            <p:ph type="sldNum" sz="quarter" idx="5"/>
          </p:nvPr>
        </p:nvSpPr>
        <p:spPr/>
        <p:txBody>
          <a:bodyPr/>
          <a:lstStyle/>
          <a:p>
            <a:fld id="{1F60FED6-E6D7-48E4-A84E-42E311A45F64}" type="slidenum">
              <a:rPr lang="en-US" smtClean="0"/>
              <a:t>5</a:t>
            </a:fld>
            <a:endParaRPr lang="en-US"/>
          </a:p>
        </p:txBody>
      </p:sp>
    </p:spTree>
    <p:extLst>
      <p:ext uri="{BB962C8B-B14F-4D97-AF65-F5344CB8AC3E}">
        <p14:creationId xmlns:p14="http://schemas.microsoft.com/office/powerpoint/2010/main" val="262605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0C60-6AE1-1045-817A-4CADCE18FD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99A44-50EB-5639-65CE-D751EB838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E4525-A24D-0788-A8A5-BD0B25731DEA}"/>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latin typeface="Segoe UI"/>
              <a:cs typeface="Segoe UI"/>
            </a:endParaRPr>
          </a:p>
          <a:p>
            <a:r>
              <a:rPr lang="en-US" sz="850">
                <a:latin typeface="Segoe UI"/>
                <a:cs typeface="Segoe UI"/>
              </a:rPr>
              <a:t>Developers have been working to come up with solutions to integrate with different external tools and capabilities...</a:t>
            </a:r>
          </a:p>
          <a:p>
            <a:endParaRPr lang="en-US" sz="850">
              <a:cs typeface="Segoe UI" panose="020B0502040204020203" pitchFamily="34" charset="0"/>
            </a:endParaRPr>
          </a:p>
          <a:p>
            <a:r>
              <a:rPr lang="en-US" sz="850">
                <a:latin typeface="Segoe UI"/>
                <a:cs typeface="Segoe UI"/>
              </a:rPr>
              <a:t>BUT every new integration required its own custom implementation which led to an explosion custom extensions and plug-ins. This increased maintenance, security, and performance risks, and was really difficult to scale. </a:t>
            </a:r>
            <a:endParaRPr lang="en-US" sz="850">
              <a:cs typeface="Segoe UI"/>
            </a:endParaRPr>
          </a:p>
          <a:p>
            <a:r>
              <a:rPr lang="en-US" sz="850">
                <a:latin typeface="Segoe UI"/>
                <a:cs typeface="Segoe UI"/>
              </a:rPr>
              <a:t>For example, if you're developing an app and want to connect to different data sources or services you would need to install several extensions, open several web pages, or build a custom solution. </a:t>
            </a:r>
          </a:p>
          <a:p>
            <a:r>
              <a:rPr lang="en-US" sz="850">
                <a:latin typeface="Segoe UI"/>
                <a:cs typeface="Segoe UI"/>
              </a:rPr>
              <a:t>Or, if your company has a bunch of different data sources that are managed by different teams, they may all be implementing external data integrations differently which can be confusing and redundant.</a:t>
            </a:r>
          </a:p>
          <a:p>
            <a:endParaRPr lang="en-US" sz="850">
              <a:latin typeface="Segoe UI"/>
              <a:cs typeface="Segoe UI"/>
            </a:endParaRPr>
          </a:p>
          <a:p>
            <a:r>
              <a:rPr lang="en-US" sz="850" err="1">
                <a:latin typeface="Segoe UI"/>
                <a:cs typeface="Segoe UI"/>
              </a:rPr>
              <a:t>Zava</a:t>
            </a:r>
            <a:r>
              <a:rPr lang="en-US" sz="850">
                <a:latin typeface="Segoe UI"/>
                <a:cs typeface="Segoe UI"/>
              </a:rPr>
              <a:t> use their data analysis agent, but they also partner architects, and they want to be able to share data with the architects’ home design AI Agent. With MCP this is infinitely simpler for </a:t>
            </a:r>
            <a:r>
              <a:rPr lang="en-US" sz="850" err="1">
                <a:latin typeface="Segoe UI"/>
                <a:cs typeface="Segoe UI"/>
              </a:rPr>
              <a:t>Zava</a:t>
            </a:r>
            <a:r>
              <a:rPr lang="en-US" sz="850">
                <a:latin typeface="Segoe UI"/>
                <a:cs typeface="Segoe UI"/>
              </a:rPr>
              <a:t> to share data with their partners.</a:t>
            </a:r>
            <a:endParaRPr lang="en-US"/>
          </a:p>
          <a:p>
            <a:endParaRPr lang="en-US" sz="850">
              <a:latin typeface="Segoe UI"/>
              <a:cs typeface="Segoe UI"/>
            </a:endParaRPr>
          </a:p>
          <a:p>
            <a:r>
              <a:rPr lang="en-US" sz="850">
                <a:latin typeface="Segoe UI"/>
                <a:cs typeface="Segoe UI"/>
              </a:rPr>
              <a:t>That's where MCP comes in...</a:t>
            </a:r>
          </a:p>
          <a:p>
            <a:endParaRPr lang="en-US" sz="850">
              <a:cs typeface="Segoe UI"/>
            </a:endParaRPr>
          </a:p>
          <a:p>
            <a:endParaRPr lang="en-US"/>
          </a:p>
        </p:txBody>
      </p:sp>
      <p:sp>
        <p:nvSpPr>
          <p:cNvPr id="4" name="Header Placeholder 3">
            <a:extLst>
              <a:ext uri="{FF2B5EF4-FFF2-40B4-BE49-F238E27FC236}">
                <a16:creationId xmlns:a16="http://schemas.microsoft.com/office/drawing/2014/main" id="{94EA375C-3A0C-3560-5E97-B1EA9E6E7980}"/>
              </a:ext>
            </a:extLst>
          </p:cNvPr>
          <p:cNvSpPr>
            <a:spLocks noGrp="1"/>
          </p:cNvSpPr>
          <p:nvPr>
            <p:ph type="hdr" sz="quarter"/>
          </p:nvPr>
        </p:nvSpPr>
        <p:spPr/>
        <p:txBody>
          <a:bodyPr/>
          <a:lstStyle/>
          <a:p>
            <a:endParaRPr lang="en-US"/>
          </a:p>
        </p:txBody>
      </p:sp>
      <p:sp>
        <p:nvSpPr>
          <p:cNvPr id="5" name="Date Placeholder 4">
            <a:extLst>
              <a:ext uri="{FF2B5EF4-FFF2-40B4-BE49-F238E27FC236}">
                <a16:creationId xmlns:a16="http://schemas.microsoft.com/office/drawing/2014/main" id="{BB8CF867-94E3-0F47-4E93-9EB2D8584E5A}"/>
              </a:ext>
            </a:extLst>
          </p:cNvPr>
          <p:cNvSpPr>
            <a:spLocks noGrp="1"/>
          </p:cNvSpPr>
          <p:nvPr>
            <p:ph type="dt" idx="1"/>
          </p:nvPr>
        </p:nvSpPr>
        <p:spPr/>
        <p:txBody>
          <a:bodyPr/>
          <a:lstStyle/>
          <a:p>
            <a:fld id="{386CE63F-9E7F-4C04-9D0D-FCA25A8E9E86}" type="datetime8">
              <a:rPr lang="en-US" smtClean="0"/>
              <a:t>12/6/25 10:17 AM</a:t>
            </a:fld>
            <a:endParaRPr lang="en-US"/>
          </a:p>
        </p:txBody>
      </p:sp>
      <p:sp>
        <p:nvSpPr>
          <p:cNvPr id="6" name="Slide Number Placeholder 5">
            <a:extLst>
              <a:ext uri="{FF2B5EF4-FFF2-40B4-BE49-F238E27FC236}">
                <a16:creationId xmlns:a16="http://schemas.microsoft.com/office/drawing/2014/main" id="{783EDCEF-D2AF-6B9D-BCCE-563C8D693797}"/>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895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92920-851B-652D-FB1A-F7797C3A1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E6738-9DA8-B253-2771-79A8F27FD8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1AB12-E2DC-DDD5-E839-DD12215BD368}"/>
              </a:ext>
            </a:extLst>
          </p:cNvPr>
          <p:cNvSpPr>
            <a:spLocks noGrp="1"/>
          </p:cNvSpPr>
          <p:nvPr>
            <p:ph type="body" idx="1"/>
          </p:nvPr>
        </p:nvSpPr>
        <p:spPr/>
        <p:txBody>
          <a:bodyPr/>
          <a:lstStyle/>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Keep it simple</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So, what </a:t>
            </a: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differentiates</a:t>
            </a:r>
            <a:r>
              <a:rPr lang="en-US" sz="1000">
                <a:gradFill>
                  <a:gsLst>
                    <a:gs pos="100000">
                      <a:srgbClr val="49C5B1"/>
                    </a:gs>
                    <a:gs pos="0">
                      <a:srgbClr val="FFA38B"/>
                    </a:gs>
                    <a:gs pos="32000">
                      <a:srgbClr val="D59ED7"/>
                    </a:gs>
                    <a:gs pos="68000">
                      <a:srgbClr val="8DC8E8"/>
                    </a:gs>
                  </a:gsLst>
                  <a:path path="circle">
                    <a:fillToRect l="100000" t="100000"/>
                  </a:path>
                </a:gradFill>
                <a:latin typeface="+mj-lt"/>
              </a:rPr>
              <a:t> AI conversations and Agents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There are many definitions of an Agent</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This is the definition we’ve settled on.</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Simple as data analysis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Complex as onboarding a new hire</a:t>
            </a:r>
          </a:p>
          <a:p>
            <a:pPr lvl="1"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a:p>
            <a:pPr marL="107153" lvl="1" indent="0" algn="l">
              <a:buNone/>
            </a:pP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a:p>
            <a:pPr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p:txBody>
      </p:sp>
      <p:sp>
        <p:nvSpPr>
          <p:cNvPr id="4" name="Header Placeholder 3">
            <a:extLst>
              <a:ext uri="{FF2B5EF4-FFF2-40B4-BE49-F238E27FC236}">
                <a16:creationId xmlns:a16="http://schemas.microsoft.com/office/drawing/2014/main" id="{1FC1746A-905A-1D97-5D5F-ABC3D658F10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746E180D-0EC8-CAD8-CA6E-2A700455421F}"/>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A3BC94-0105-8DD2-73A1-914DD00ECE6F}"/>
              </a:ext>
            </a:extLst>
          </p:cNvPr>
          <p:cNvSpPr>
            <a:spLocks noGrp="1"/>
          </p:cNvSpPr>
          <p:nvPr>
            <p:ph type="dt" idx="12"/>
          </p:nvPr>
        </p:nvSpPr>
        <p:spPr/>
        <p:txBody>
          <a:bodyPr/>
          <a:lstStyle/>
          <a:p>
            <a:fld id="{9427A7F7-BB1E-479D-AFAA-B52F4D0C99F2}" type="datetime8">
              <a:rPr lang="en-US" smtClean="0"/>
              <a:t>12/6/25 10:17 AM</a:t>
            </a:fld>
            <a:endParaRPr lang="en-US"/>
          </a:p>
        </p:txBody>
      </p:sp>
      <p:sp>
        <p:nvSpPr>
          <p:cNvPr id="7" name="Slide Number Placeholder 6">
            <a:extLst>
              <a:ext uri="{FF2B5EF4-FFF2-40B4-BE49-F238E27FC236}">
                <a16:creationId xmlns:a16="http://schemas.microsoft.com/office/drawing/2014/main" id="{77725006-4A3B-7F34-4CCB-7E6CA85C2EFC}"/>
              </a:ext>
            </a:extLst>
          </p:cNvPr>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292927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332DA-3F9D-348E-3852-B34469BB5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B0C1B-1E2C-11D5-A668-2A15E90DA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A2A94-7981-12D4-2F51-51B5436B60DD}"/>
              </a:ext>
            </a:extLst>
          </p:cNvPr>
          <p:cNvSpPr>
            <a:spLocks noGrp="1"/>
          </p:cNvSpPr>
          <p:nvPr>
            <p:ph type="body" idx="1"/>
          </p:nvPr>
        </p:nvSpPr>
        <p:spPr/>
        <p:txBody>
          <a:bodyPr/>
          <a:lstStyle/>
          <a:p>
            <a:r>
              <a:rPr lang="en-GB" sz="1000"/>
              <a:t>Use case where we sent a prompt to get help with the sales process, for Contoso ecommerce.</a:t>
            </a:r>
          </a:p>
          <a:p>
            <a:endParaRPr lang="en-GB" sz="1000"/>
          </a:p>
          <a:p>
            <a:pPr marL="171450" indent="-171450">
              <a:buFont typeface="Arial" panose="020B0604020202020204" pitchFamily="34" charset="0"/>
              <a:buChar char="•"/>
            </a:pPr>
            <a:r>
              <a:rPr lang="en-GB" sz="1000"/>
              <a:t>Build an agent rather than just interacting with a pre-trained LLM. </a:t>
            </a:r>
          </a:p>
          <a:p>
            <a:pPr marL="171450" indent="-171450">
              <a:buFont typeface="Arial" panose="020B0604020202020204" pitchFamily="34" charset="0"/>
              <a:buChar char="•"/>
            </a:pPr>
            <a:r>
              <a:rPr lang="en-GB" sz="1000"/>
              <a:t>For this app we’ve simple goals</a:t>
            </a:r>
          </a:p>
          <a:p>
            <a:pPr marL="171450" indent="-171450">
              <a:buFont typeface="Arial" panose="020B0604020202020204" pitchFamily="34" charset="0"/>
              <a:buChar char="•"/>
            </a:pPr>
            <a:r>
              <a:rPr lang="en-GB" sz="1000"/>
              <a:t>There are many agent frameworks and APIs – LC, SK, </a:t>
            </a:r>
            <a:r>
              <a:rPr lang="en-GB" sz="1000" err="1"/>
              <a:t>AutoGen</a:t>
            </a:r>
            <a:r>
              <a:rPr lang="en-GB" sz="1000"/>
              <a:t>, Crew AI, LangGraph</a:t>
            </a:r>
          </a:p>
          <a:p>
            <a:pPr marL="171450" indent="-171450">
              <a:buFont typeface="Arial" panose="020B0604020202020204" pitchFamily="34" charset="0"/>
              <a:buChar char="•"/>
            </a:pPr>
            <a:r>
              <a:rPr lang="en-GB" sz="1000"/>
              <a:t>Azure AI Agent Service and evolution of the Assistants API</a:t>
            </a:r>
          </a:p>
          <a:p>
            <a:pPr marL="171450" indent="-171450">
              <a:buFont typeface="Arial" panose="020B0604020202020204" pitchFamily="34" charset="0"/>
              <a:buChar char="•"/>
            </a:pPr>
            <a:r>
              <a:rPr lang="en-GB" sz="1000"/>
              <a:t>Azure AI service which makes it easier to build agentic apps.</a:t>
            </a:r>
          </a:p>
          <a:p>
            <a:pPr marL="171450" indent="-171450">
              <a:buFont typeface="Arial" panose="020B0604020202020204" pitchFamily="34" charset="0"/>
              <a:buChar char="•"/>
            </a:pPr>
            <a:r>
              <a:rPr lang="en-GB" sz="1000"/>
              <a:t>Stateful, manages context, designed to reduce the complexity of building agent app</a:t>
            </a:r>
          </a:p>
        </p:txBody>
      </p:sp>
      <p:sp>
        <p:nvSpPr>
          <p:cNvPr id="4" name="Slide Number Placeholder 3">
            <a:extLst>
              <a:ext uri="{FF2B5EF4-FFF2-40B4-BE49-F238E27FC236}">
                <a16:creationId xmlns:a16="http://schemas.microsoft.com/office/drawing/2014/main" id="{DABD8394-CDFE-0A2C-8B25-A55EBBD77291}"/>
              </a:ext>
            </a:extLst>
          </p:cNvPr>
          <p:cNvSpPr>
            <a:spLocks noGrp="1"/>
          </p:cNvSpPr>
          <p:nvPr>
            <p:ph type="sldNum" sz="quarter" idx="5"/>
          </p:nvPr>
        </p:nvSpPr>
        <p:spPr/>
        <p:txBody>
          <a:bodyPr/>
          <a:lstStyle/>
          <a:p>
            <a:fld id="{1F60FED6-E6D7-48E4-A84E-42E311A45F64}" type="slidenum">
              <a:rPr lang="en-US" smtClean="0"/>
              <a:t>8</a:t>
            </a:fld>
            <a:endParaRPr lang="en-US"/>
          </a:p>
        </p:txBody>
      </p:sp>
    </p:spTree>
    <p:extLst>
      <p:ext uri="{BB962C8B-B14F-4D97-AF65-F5344CB8AC3E}">
        <p14:creationId xmlns:p14="http://schemas.microsoft.com/office/powerpoint/2010/main" val="423093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err="1">
                <a:latin typeface="Segoe UI"/>
                <a:cs typeface="Segoe UI"/>
              </a:rPr>
              <a:t>Zava</a:t>
            </a:r>
            <a:r>
              <a:rPr lang="en-US" sz="1000" dirty="0">
                <a:latin typeface="Segoe UI"/>
                <a:cs typeface="Segoe UI"/>
              </a:rPr>
              <a:t> Sales Agent</a:t>
            </a:r>
            <a:endParaRPr lang="en-US" sz="1000" b="0" i="0" dirty="0">
              <a:effectLst/>
              <a:latin typeface="Segoe UI"/>
              <a:cs typeface="Segoe UI"/>
            </a:endParaRPr>
          </a:p>
          <a:p>
            <a:pPr algn="l"/>
            <a:endParaRPr lang="en-US" sz="1000" b="0" i="0" dirty="0">
              <a:effectLst/>
              <a:latin typeface="Segoe UI" panose="020B0502040204020203" pitchFamily="34" charset="0"/>
              <a:cs typeface="Segoe UI" panose="020B0502040204020203" pitchFamily="34" charset="0"/>
            </a:endParaRPr>
          </a:p>
          <a:p>
            <a:pPr algn="l"/>
            <a:r>
              <a:rPr lang="en-US" sz="1000" b="0" i="0" dirty="0">
                <a:effectLst/>
                <a:latin typeface="Segoe UI"/>
                <a:cs typeface="Segoe UI"/>
              </a:rPr>
              <a:t>1. As you can see, there are some prompt starters in the center of the window. So, let’s start by selecting one of those and especially the ‘Help’ starter to understand how the agent can helps us. </a:t>
            </a:r>
          </a:p>
          <a:p>
            <a:pPr algn="l"/>
            <a:r>
              <a:rPr lang="en-US" sz="1000" b="0" i="0" dirty="0">
                <a:effectLst/>
                <a:latin typeface="Segoe UI"/>
                <a:cs typeface="Segoe UI"/>
              </a:rPr>
              <a:t>2. Now, let’s try with a prompt specific for the financial use case. </a:t>
            </a:r>
            <a:r>
              <a:rPr lang="en-US" sz="1000" b="1" i="0" dirty="0">
                <a:effectLst/>
                <a:latin typeface="Segoe UI"/>
                <a:cs typeface="Segoe UI"/>
              </a:rPr>
              <a:t>Create a vivid pie chart of sales by store.</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a:cs typeface="Segoe UI"/>
              </a:rPr>
              <a:t> </a:t>
            </a:r>
          </a:p>
          <a:p>
            <a:pPr algn="l">
              <a:buFont typeface="+mj-lt"/>
              <a:buNone/>
            </a:pPr>
            <a:endParaRPr lang="en-US" sz="1000" b="0" i="0" dirty="0">
              <a:effectLst/>
              <a:latin typeface="Segoe UI" panose="020B0502040204020203" pitchFamily="34" charset="0"/>
              <a:cs typeface="Segoe UI" panose="020B0502040204020203" pitchFamily="34" charset="0"/>
            </a:endParaRPr>
          </a:p>
          <a:p>
            <a:pPr algn="l"/>
            <a:endParaRPr lang="en-NL" sz="10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12/6/25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793605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7178291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blue and white curved lines&#10;&#10;AI-generated content may be incorrect.">
            <a:extLst>
              <a:ext uri="{FF2B5EF4-FFF2-40B4-BE49-F238E27FC236}">
                <a16:creationId xmlns:a16="http://schemas.microsoft.com/office/drawing/2014/main" id="{17A298F2-F3DE-A80A-D247-C21DC8FF2090}"/>
              </a:ext>
            </a:extLst>
          </p:cNvPr>
          <p:cNvPicPr>
            <a:picLocks noChangeAspect="1"/>
          </p:cNvPicPr>
          <p:nvPr userDrawn="1"/>
        </p:nvPicPr>
        <p:blipFill rotWithShape="1">
          <a:blip r:embed="rId2"/>
          <a:srcRect t="24" b="24"/>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EB5EB062-3EB9-AE51-7945-D4F3E1AA0D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4222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977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eme 1 - Dark">
    <p:bg>
      <p:bgPr>
        <a:solidFill>
          <a:srgbClr val="11101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9059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eme 1 - Dark with title">
    <p:bg>
      <p:bgPr>
        <a:solidFill>
          <a:srgbClr val="1110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E3D6-C677-9107-DF98-7D8AE8D596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8641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eme 1 - Dark with title left">
    <p:bg>
      <p:bgPr>
        <a:solidFill>
          <a:srgbClr val="1110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318FB-04BB-CB85-6427-2A986708E104}"/>
              </a:ext>
            </a:extLst>
          </p:cNvPr>
          <p:cNvSpPr>
            <a:spLocks noGrp="1"/>
          </p:cNvSpPr>
          <p:nvPr>
            <p:ph type="title"/>
          </p:nvPr>
        </p:nvSpPr>
        <p:spPr>
          <a:xfrm>
            <a:off x="588262" y="2875002"/>
            <a:ext cx="4123944" cy="110642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99070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89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517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0128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201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89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2639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8130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9319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293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5427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719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7361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64022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85962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0426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089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94779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62413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92320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85418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1090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525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19592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316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4104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5244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00158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471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26499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8416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868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2708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332612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778268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31358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1949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5890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descr="A close-up of a blue and white background&#10;&#10;AI-generated content may be incorrect.">
            <a:extLst>
              <a:ext uri="{FF2B5EF4-FFF2-40B4-BE49-F238E27FC236}">
                <a16:creationId xmlns:a16="http://schemas.microsoft.com/office/drawing/2014/main" id="{EF6AFBF2-2B12-DE48-4593-D9EC9D1F4E9D}"/>
              </a:ext>
            </a:extLst>
          </p:cNvPr>
          <p:cNvPicPr>
            <a:picLocks noChangeAspect="1"/>
          </p:cNvPicPr>
          <p:nvPr userDrawn="1"/>
        </p:nvPicPr>
        <p:blipFill rotWithShape="1">
          <a:blip r:embed="rId2"/>
          <a:srcRect t="199" b="199"/>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24683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646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descr="A close-up of a blue background&#10;&#10;AI-generated content may be incorrect.">
            <a:extLst>
              <a:ext uri="{FF2B5EF4-FFF2-40B4-BE49-F238E27FC236}">
                <a16:creationId xmlns:a16="http://schemas.microsoft.com/office/drawing/2014/main" id="{A58218D5-82C5-1FE5-97A9-85357DBC613A}"/>
              </a:ext>
            </a:extLst>
          </p:cNvPr>
          <p:cNvPicPr>
            <a:picLocks noChangeAspect="1"/>
          </p:cNvPicPr>
          <p:nvPr userDrawn="1"/>
        </p:nvPicPr>
        <p:blipFill rotWithShape="1">
          <a:blip r:embed="rId2"/>
          <a:srcRect t="24" b="24"/>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Section title</a:t>
            </a:r>
          </a:p>
        </p:txBody>
      </p:sp>
    </p:spTree>
    <p:extLst>
      <p:ext uri="{BB962C8B-B14F-4D97-AF65-F5344CB8AC3E}">
        <p14:creationId xmlns:p14="http://schemas.microsoft.com/office/powerpoint/2010/main" val="3484422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35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87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041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103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61142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641374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blue and white wavy lines&#10;&#10;AI-generated content may be incorrect.">
            <a:extLst>
              <a:ext uri="{FF2B5EF4-FFF2-40B4-BE49-F238E27FC236}">
                <a16:creationId xmlns:a16="http://schemas.microsoft.com/office/drawing/2014/main" id="{5A3601AE-AB71-CBBB-A063-7D04567CF9E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5" name="Picture 4" descr="A black background with blue text&#10;&#10;AI-generated content may be incorrect.">
            <a:extLst>
              <a:ext uri="{FF2B5EF4-FFF2-40B4-BE49-F238E27FC236}">
                <a16:creationId xmlns:a16="http://schemas.microsoft.com/office/drawing/2014/main" id="{DCC024BE-A8E1-654D-37B3-45529121E437}"/>
              </a:ext>
            </a:extLst>
          </p:cNvPr>
          <p:cNvPicPr>
            <a:picLocks noChangeAspect="1"/>
          </p:cNvPicPr>
          <p:nvPr userDrawn="1"/>
        </p:nvPicPr>
        <p:blipFill>
          <a:blip r:embed="rId3"/>
          <a:stretch>
            <a:fillRect/>
          </a:stretch>
        </p:blipFill>
        <p:spPr>
          <a:xfrm>
            <a:off x="506622" y="2277110"/>
            <a:ext cx="4575943" cy="2023508"/>
          </a:xfrm>
          <a:prstGeom prst="rect">
            <a:avLst/>
          </a:prstGeom>
        </p:spPr>
      </p:pic>
    </p:spTree>
    <p:extLst>
      <p:ext uri="{BB962C8B-B14F-4D97-AF65-F5344CB8AC3E}">
        <p14:creationId xmlns:p14="http://schemas.microsoft.com/office/powerpoint/2010/main" val="117541756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blue and white curved lines&#10;&#10;AI-generated content may be incorrect.">
            <a:extLst>
              <a:ext uri="{FF2B5EF4-FFF2-40B4-BE49-F238E27FC236}">
                <a16:creationId xmlns:a16="http://schemas.microsoft.com/office/drawing/2014/main" id="{17A298F2-F3DE-A80A-D247-C21DC8FF209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6" name="MS logo white - EMF" descr="Microsoft logo white text version">
            <a:extLst>
              <a:ext uri="{FF2B5EF4-FFF2-40B4-BE49-F238E27FC236}">
                <a16:creationId xmlns:a16="http://schemas.microsoft.com/office/drawing/2014/main" id="{EB5EB062-3EB9-AE51-7945-D4F3E1AA0D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263773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94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63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6962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1544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92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870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405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3265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9589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90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2083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9888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4932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83941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7644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44255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60358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22752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40770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1970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9153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1847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31341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86344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1075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77852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8660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1908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8283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2468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5339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858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4759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6098341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950856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242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001777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9930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descr="A close-up of a blue and white background&#10;&#10;AI-generated content may be incorrect.">
            <a:extLst>
              <a:ext uri="{FF2B5EF4-FFF2-40B4-BE49-F238E27FC236}">
                <a16:creationId xmlns:a16="http://schemas.microsoft.com/office/drawing/2014/main" id="{EF6AFBF2-2B12-DE48-4593-D9EC9D1F4E9D}"/>
              </a:ext>
            </a:extLst>
          </p:cNvPr>
          <p:cNvPicPr>
            <a:picLocks noChangeAspect="1"/>
          </p:cNvPicPr>
          <p:nvPr userDrawn="1"/>
        </p:nvPicPr>
        <p:blipFill rotWithShape="1">
          <a:blip r:embed="rId2"/>
          <a:srcRect t="199" b="199"/>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10330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4878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descr="A close-up of a blue background&#10;&#10;AI-generated content may be incorrect.">
            <a:extLst>
              <a:ext uri="{FF2B5EF4-FFF2-40B4-BE49-F238E27FC236}">
                <a16:creationId xmlns:a16="http://schemas.microsoft.com/office/drawing/2014/main" id="{A58218D5-82C5-1FE5-97A9-85357DBC613A}"/>
              </a:ext>
            </a:extLst>
          </p:cNvPr>
          <p:cNvPicPr>
            <a:picLocks noChangeAspect="1"/>
          </p:cNvPicPr>
          <p:nvPr userDrawn="1"/>
        </p:nvPicPr>
        <p:blipFill>
          <a:blip r:embed="rId2"/>
          <a:srcRect t="336" r="336" b="-1"/>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Section title</a:t>
            </a:r>
          </a:p>
        </p:txBody>
      </p:sp>
    </p:spTree>
    <p:extLst>
      <p:ext uri="{BB962C8B-B14F-4D97-AF65-F5344CB8AC3E}">
        <p14:creationId xmlns:p14="http://schemas.microsoft.com/office/powerpoint/2010/main" val="422184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12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028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229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0456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271277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461165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nd Content - 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A56B609-5710-7FFA-8332-54D8CDEE32D8}"/>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B2EFBECC-B037-B873-6606-13DC356D604A}"/>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070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blue and white wavy lines&#10;&#10;AI-generated content may be incorrect.">
            <a:extLst>
              <a:ext uri="{FF2B5EF4-FFF2-40B4-BE49-F238E27FC236}">
                <a16:creationId xmlns:a16="http://schemas.microsoft.com/office/drawing/2014/main" id="{5A3601AE-AB71-CBBB-A063-7D04567CF9E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5" name="Picture 4" descr="A black background with blue text&#10;&#10;AI-generated content may be incorrect.">
            <a:extLst>
              <a:ext uri="{FF2B5EF4-FFF2-40B4-BE49-F238E27FC236}">
                <a16:creationId xmlns:a16="http://schemas.microsoft.com/office/drawing/2014/main" id="{DCC024BE-A8E1-654D-37B3-45529121E437}"/>
              </a:ext>
            </a:extLst>
          </p:cNvPr>
          <p:cNvPicPr>
            <a:picLocks noChangeAspect="1"/>
          </p:cNvPicPr>
          <p:nvPr userDrawn="1"/>
        </p:nvPicPr>
        <p:blipFill>
          <a:blip r:embed="rId3"/>
          <a:stretch>
            <a:fillRect/>
          </a:stretch>
        </p:blipFill>
        <p:spPr>
          <a:xfrm>
            <a:off x="506622" y="2277110"/>
            <a:ext cx="4575943" cy="20235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blue and white curved lines&#10;&#10;AI-generated content may be incorrect.">
            <a:extLst>
              <a:ext uri="{FF2B5EF4-FFF2-40B4-BE49-F238E27FC236}">
                <a16:creationId xmlns:a16="http://schemas.microsoft.com/office/drawing/2014/main" id="{17A298F2-F3DE-A80A-D247-C21DC8FF209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6" name="MS logo white - EMF" descr="Microsoft logo white text version">
            <a:extLst>
              <a:ext uri="{FF2B5EF4-FFF2-40B4-BE49-F238E27FC236}">
                <a16:creationId xmlns:a16="http://schemas.microsoft.com/office/drawing/2014/main" id="{EB5EB062-3EB9-AE51-7945-D4F3E1AA0D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descr="A close-up of a blue and white background&#10;&#10;AI-generated content may be incorrect.">
            <a:extLst>
              <a:ext uri="{FF2B5EF4-FFF2-40B4-BE49-F238E27FC236}">
                <a16:creationId xmlns:a16="http://schemas.microsoft.com/office/drawing/2014/main" id="{EF6AFBF2-2B12-DE48-4593-D9EC9D1F4E9D}"/>
              </a:ext>
            </a:extLst>
          </p:cNvPr>
          <p:cNvPicPr>
            <a:picLocks noChangeAspect="1"/>
          </p:cNvPicPr>
          <p:nvPr userDrawn="1"/>
        </p:nvPicPr>
        <p:blipFill>
          <a:blip r:embed="rId2"/>
          <a:srcRect t="369" r="369"/>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descr="A close-up of a blue background&#10;&#10;AI-generated content may be incorrect.">
            <a:extLst>
              <a:ext uri="{FF2B5EF4-FFF2-40B4-BE49-F238E27FC236}">
                <a16:creationId xmlns:a16="http://schemas.microsoft.com/office/drawing/2014/main" id="{A58218D5-82C5-1FE5-97A9-85357DBC613A}"/>
              </a:ext>
            </a:extLst>
          </p:cNvPr>
          <p:cNvPicPr>
            <a:picLocks noChangeAspect="1"/>
          </p:cNvPicPr>
          <p:nvPr userDrawn="1"/>
        </p:nvPicPr>
        <p:blipFill>
          <a:blip r:embed="rId2"/>
          <a:srcRect t="336" r="336" b="-1"/>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blue and white wavy lines&#10;&#10;AI-generated content may be incorrect.">
            <a:extLst>
              <a:ext uri="{FF2B5EF4-FFF2-40B4-BE49-F238E27FC236}">
                <a16:creationId xmlns:a16="http://schemas.microsoft.com/office/drawing/2014/main" id="{5A3601AE-AB71-CBBB-A063-7D04567CF9E0}"/>
              </a:ext>
            </a:extLst>
          </p:cNvPr>
          <p:cNvPicPr>
            <a:picLocks noChangeAspect="1"/>
          </p:cNvPicPr>
          <p:nvPr userDrawn="1"/>
        </p:nvPicPr>
        <p:blipFill rotWithShape="1">
          <a:blip r:embed="rId2"/>
          <a:srcRect t="24" b="24"/>
          <a:stretch>
            <a:fillRect/>
          </a:stretch>
        </p:blipFill>
        <p:spPr>
          <a:xfrm>
            <a:off x="0" y="0"/>
            <a:ext cx="12192000" cy="6858000"/>
          </a:xfrm>
          <a:prstGeom prst="rect">
            <a:avLst/>
          </a:prstGeom>
        </p:spPr>
      </p:pic>
      <p:pic>
        <p:nvPicPr>
          <p:cNvPr id="5" name="Picture 4" descr="A black background with blue text&#10;&#10;AI-generated content may be incorrect.">
            <a:extLst>
              <a:ext uri="{FF2B5EF4-FFF2-40B4-BE49-F238E27FC236}">
                <a16:creationId xmlns:a16="http://schemas.microsoft.com/office/drawing/2014/main" id="{DCC024BE-A8E1-654D-37B3-45529121E437}"/>
              </a:ext>
            </a:extLst>
          </p:cNvPr>
          <p:cNvPicPr>
            <a:picLocks noChangeAspect="1"/>
          </p:cNvPicPr>
          <p:nvPr userDrawn="1"/>
        </p:nvPicPr>
        <p:blipFill>
          <a:blip r:embed="rId3"/>
          <a:stretch>
            <a:fillRect/>
          </a:stretch>
        </p:blipFill>
        <p:spPr>
          <a:xfrm>
            <a:off x="506622" y="2277110"/>
            <a:ext cx="4575943" cy="2023508"/>
          </a:xfrm>
          <a:prstGeom prst="rect">
            <a:avLst/>
          </a:prstGeom>
        </p:spPr>
      </p:pic>
    </p:spTree>
    <p:extLst>
      <p:ext uri="{BB962C8B-B14F-4D97-AF65-F5344CB8AC3E}">
        <p14:creationId xmlns:p14="http://schemas.microsoft.com/office/powerpoint/2010/main" val="386788592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55" Type="http://schemas.openxmlformats.org/officeDocument/2006/relationships/image" Target="../media/image2.svg"/><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theme" Target="../theme/theme3.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image" Target="../media/image1.png"/><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50" Type="http://schemas.openxmlformats.org/officeDocument/2006/relationships/slideLayout" Target="../slideLayouts/slideLayout200.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9" Type="http://schemas.openxmlformats.org/officeDocument/2006/relationships/slideLayout" Target="../slideLayouts/slideLayout179.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53" Type="http://schemas.openxmlformats.org/officeDocument/2006/relationships/image" Target="../media/image2.svg"/><Relationship Id="rId5" Type="http://schemas.openxmlformats.org/officeDocument/2006/relationships/slideLayout" Target="../slideLayouts/slideLayout155.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52" Type="http://schemas.openxmlformats.org/officeDocument/2006/relationships/image" Target="../media/image1.png"/><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8" Type="http://schemas.openxmlformats.org/officeDocument/2006/relationships/slideLayout" Target="../slideLayouts/slideLayout158.xml"/><Relationship Id="rId51" Type="http://schemas.openxmlformats.org/officeDocument/2006/relationships/theme" Target="../theme/theme4.xml"/><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46" Type="http://schemas.openxmlformats.org/officeDocument/2006/relationships/slideLayout" Target="../slideLayouts/slideLayout196.xml"/><Relationship Id="rId20" Type="http://schemas.openxmlformats.org/officeDocument/2006/relationships/slideLayout" Target="../slideLayouts/slideLayout170.xml"/><Relationship Id="rId41" Type="http://schemas.openxmlformats.org/officeDocument/2006/relationships/slideLayout" Target="../slideLayouts/slideLayout191.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49"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0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4266601"/>
      </p:ext>
    </p:extLst>
  </p:cSld>
  <p:clrMap bg1="dk1" tx1="lt1" bg2="dk2" tx2="lt2" accent1="accent1" accent2="accent2" accent3="accent3" accent4="accent4" accent5="accent5" accent6="accent6" hlink="hlink" folHlink="folHlink"/>
  <p:sldLayoutIdLst>
    <p:sldLayoutId id="2147485609" r:id="rId1"/>
    <p:sldLayoutId id="2147485610" r:id="rId2"/>
    <p:sldLayoutId id="2147485611" r:id="rId3"/>
    <p:sldLayoutId id="2147485612" r:id="rId4"/>
    <p:sldLayoutId id="2147485613" r:id="rId5"/>
    <p:sldLayoutId id="2147485614" r:id="rId6"/>
    <p:sldLayoutId id="2147485615" r:id="rId7"/>
    <p:sldLayoutId id="2147485616" r:id="rId8"/>
    <p:sldLayoutId id="2147485617" r:id="rId9"/>
    <p:sldLayoutId id="2147485618" r:id="rId10"/>
    <p:sldLayoutId id="2147485619" r:id="rId11"/>
    <p:sldLayoutId id="2147485620" r:id="rId12"/>
    <p:sldLayoutId id="2147485621" r:id="rId13"/>
    <p:sldLayoutId id="2147485622" r:id="rId14"/>
    <p:sldLayoutId id="2147485623" r:id="rId15"/>
    <p:sldLayoutId id="2147485624" r:id="rId16"/>
    <p:sldLayoutId id="2147485625" r:id="rId17"/>
    <p:sldLayoutId id="2147485626" r:id="rId18"/>
    <p:sldLayoutId id="2147485627" r:id="rId19"/>
    <p:sldLayoutId id="2147485628" r:id="rId20"/>
    <p:sldLayoutId id="2147485629" r:id="rId21"/>
    <p:sldLayoutId id="2147485630" r:id="rId22"/>
    <p:sldLayoutId id="2147485631" r:id="rId23"/>
    <p:sldLayoutId id="2147485632" r:id="rId24"/>
    <p:sldLayoutId id="2147485633" r:id="rId25"/>
    <p:sldLayoutId id="2147485634" r:id="rId26"/>
    <p:sldLayoutId id="2147485635" r:id="rId27"/>
    <p:sldLayoutId id="2147485636" r:id="rId28"/>
    <p:sldLayoutId id="2147485637" r:id="rId29"/>
    <p:sldLayoutId id="2147485638" r:id="rId30"/>
    <p:sldLayoutId id="2147485639" r:id="rId31"/>
    <p:sldLayoutId id="2147485640" r:id="rId32"/>
    <p:sldLayoutId id="2147485641" r:id="rId33"/>
    <p:sldLayoutId id="2147485642" r:id="rId34"/>
    <p:sldLayoutId id="2147485643" r:id="rId35"/>
    <p:sldLayoutId id="2147485644" r:id="rId36"/>
    <p:sldLayoutId id="2147485645" r:id="rId37"/>
    <p:sldLayoutId id="2147485646" r:id="rId38"/>
    <p:sldLayoutId id="2147485647" r:id="rId39"/>
    <p:sldLayoutId id="2147485648" r:id="rId40"/>
    <p:sldLayoutId id="2147485649" r:id="rId41"/>
    <p:sldLayoutId id="2147485650" r:id="rId42"/>
    <p:sldLayoutId id="2147485651" r:id="rId43"/>
    <p:sldLayoutId id="2147485652" r:id="rId44"/>
    <p:sldLayoutId id="2147485653" r:id="rId45"/>
    <p:sldLayoutId id="2147485654" r:id="rId46"/>
    <p:sldLayoutId id="2147485655" r:id="rId47"/>
    <p:sldLayoutId id="2147485656" r:id="rId48"/>
    <p:sldLayoutId id="2147485657" r:id="rId49"/>
    <p:sldLayoutId id="2147485658" r:id="rId50"/>
    <p:sldLayoutId id="2147485659" r:id="rId51"/>
    <p:sldLayoutId id="2147485660"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59181401"/>
      </p:ext>
    </p:extLst>
  </p:cSld>
  <p:clrMap bg1="dk1" tx1="lt1" bg2="dk2" tx2="lt2" accent1="accent1" accent2="accent2" accent3="accent3" accent4="accent4" accent5="accent5" accent6="accent6" hlink="hlink" folHlink="folHlink"/>
  <p:sldLayoutIdLst>
    <p:sldLayoutId id="2147485662" r:id="rId1"/>
    <p:sldLayoutId id="2147485663" r:id="rId2"/>
    <p:sldLayoutId id="2147485664" r:id="rId3"/>
    <p:sldLayoutId id="2147485665" r:id="rId4"/>
    <p:sldLayoutId id="2147485666" r:id="rId5"/>
    <p:sldLayoutId id="2147485667" r:id="rId6"/>
    <p:sldLayoutId id="2147485668" r:id="rId7"/>
    <p:sldLayoutId id="2147485669" r:id="rId8"/>
    <p:sldLayoutId id="2147485670" r:id="rId9"/>
    <p:sldLayoutId id="2147485671" r:id="rId10"/>
    <p:sldLayoutId id="2147485672" r:id="rId11"/>
    <p:sldLayoutId id="2147485673" r:id="rId12"/>
    <p:sldLayoutId id="2147485674" r:id="rId13"/>
    <p:sldLayoutId id="2147485675" r:id="rId14"/>
    <p:sldLayoutId id="2147485676" r:id="rId15"/>
    <p:sldLayoutId id="2147485677" r:id="rId16"/>
    <p:sldLayoutId id="2147485678" r:id="rId17"/>
    <p:sldLayoutId id="2147485679" r:id="rId18"/>
    <p:sldLayoutId id="2147485680" r:id="rId19"/>
    <p:sldLayoutId id="2147485681" r:id="rId20"/>
    <p:sldLayoutId id="2147485682" r:id="rId21"/>
    <p:sldLayoutId id="2147485683" r:id="rId22"/>
    <p:sldLayoutId id="2147485684" r:id="rId23"/>
    <p:sldLayoutId id="2147485685" r:id="rId24"/>
    <p:sldLayoutId id="2147485686" r:id="rId25"/>
    <p:sldLayoutId id="2147485687" r:id="rId26"/>
    <p:sldLayoutId id="2147485688" r:id="rId27"/>
    <p:sldLayoutId id="2147485689" r:id="rId28"/>
    <p:sldLayoutId id="2147485690" r:id="rId29"/>
    <p:sldLayoutId id="2147485691" r:id="rId30"/>
    <p:sldLayoutId id="2147485692" r:id="rId31"/>
    <p:sldLayoutId id="2147485693" r:id="rId32"/>
    <p:sldLayoutId id="2147485694" r:id="rId33"/>
    <p:sldLayoutId id="2147485695" r:id="rId34"/>
    <p:sldLayoutId id="2147485696" r:id="rId35"/>
    <p:sldLayoutId id="2147485697" r:id="rId36"/>
    <p:sldLayoutId id="2147485698" r:id="rId37"/>
    <p:sldLayoutId id="2147485699" r:id="rId38"/>
    <p:sldLayoutId id="2147485700" r:id="rId39"/>
    <p:sldLayoutId id="2147485701" r:id="rId40"/>
    <p:sldLayoutId id="2147485702" r:id="rId41"/>
    <p:sldLayoutId id="2147485703" r:id="rId42"/>
    <p:sldLayoutId id="2147485704" r:id="rId43"/>
    <p:sldLayoutId id="2147485705" r:id="rId44"/>
    <p:sldLayoutId id="2147485706" r:id="rId45"/>
    <p:sldLayoutId id="2147485707" r:id="rId46"/>
    <p:sldLayoutId id="2147485708" r:id="rId47"/>
    <p:sldLayoutId id="2147485709" r:id="rId48"/>
    <p:sldLayoutId id="2147485710" r:id="rId49"/>
    <p:sldLayoutId id="214748571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0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2" Type="http://schemas.openxmlformats.org/officeDocument/2006/relationships/hyperlink" Target="https://aka.ms/AgenticHackCamp/Recordings" TargetMode="External"/><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0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0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439646"/>
            <a:ext cx="5825067" cy="2462213"/>
          </a:xfrm>
        </p:spPr>
        <p:txBody>
          <a:bodyPr/>
          <a:lstStyle/>
          <a:p>
            <a:r>
              <a:rPr lang="en-US" dirty="0"/>
              <a:t>Unlock Your Agents Potential with Model Context Protocol (MCP)</a:t>
            </a:r>
            <a:br>
              <a:rPr lang="en-US" dirty="0"/>
            </a:br>
            <a:r>
              <a:rPr lang="en-US" dirty="0"/>
              <a:t>Workshop</a:t>
            </a:r>
          </a:p>
        </p:txBody>
      </p:sp>
      <p:sp>
        <p:nvSpPr>
          <p:cNvPr id="7" name="Text Placeholder 6">
            <a:extLst>
              <a:ext uri="{FF2B5EF4-FFF2-40B4-BE49-F238E27FC236}">
                <a16:creationId xmlns:a16="http://schemas.microsoft.com/office/drawing/2014/main" id="{176C43FD-B6ED-615E-2215-F3C299E8C595}"/>
              </a:ext>
            </a:extLst>
          </p:cNvPr>
          <p:cNvSpPr>
            <a:spLocks noGrp="1"/>
          </p:cNvSpPr>
          <p:nvPr>
            <p:ph type="body" sz="quarter" idx="12"/>
          </p:nvPr>
        </p:nvSpPr>
        <p:spPr>
          <a:xfrm>
            <a:off x="584200" y="4574720"/>
            <a:ext cx="4480560" cy="830997"/>
          </a:xfrm>
        </p:spPr>
        <p:txBody>
          <a:bodyPr vert="horz" wrap="square" lIns="0" tIns="0" rIns="0" bIns="0" rtlCol="0" anchor="t">
            <a:spAutoFit/>
          </a:bodyPr>
          <a:lstStyle/>
          <a:p>
            <a:r>
              <a:rPr lang="en-CA">
                <a:cs typeface="Segoe UI"/>
              </a:rPr>
              <a:t>Dave Glover</a:t>
            </a:r>
          </a:p>
          <a:p>
            <a:r>
              <a:rPr lang="en-CA">
                <a:cs typeface="Segoe UI"/>
              </a:rPr>
              <a:t>Principal AI Cloud Advocate</a:t>
            </a:r>
          </a:p>
          <a:p>
            <a:r>
              <a:rPr lang="en-CA">
                <a:cs typeface="Segoe UI"/>
              </a:rPr>
              <a:t>Australia</a:t>
            </a:r>
            <a:endParaRPr lang="en-CA"/>
          </a:p>
        </p:txBody>
      </p:sp>
    </p:spTree>
    <p:extLst>
      <p:ext uri="{BB962C8B-B14F-4D97-AF65-F5344CB8AC3E}">
        <p14:creationId xmlns:p14="http://schemas.microsoft.com/office/powerpoint/2010/main" val="397498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DC79-F031-8C5A-DF0F-79AD3F4E2BF8}"/>
              </a:ext>
            </a:extLst>
          </p:cNvPr>
          <p:cNvSpPr>
            <a:spLocks noGrp="1"/>
          </p:cNvSpPr>
          <p:nvPr>
            <p:ph type="title"/>
          </p:nvPr>
        </p:nvSpPr>
        <p:spPr/>
        <p:txBody>
          <a:bodyPr/>
          <a:lstStyle/>
          <a:p>
            <a:pPr algn="ctr"/>
            <a:r>
              <a:rPr lang="en-US" err="1"/>
              <a:t>Zava</a:t>
            </a:r>
            <a:r>
              <a:rPr lang="en-US"/>
              <a:t> Sales Analysis Solution Architecture</a:t>
            </a:r>
          </a:p>
        </p:txBody>
      </p:sp>
      <p:grpSp>
        <p:nvGrpSpPr>
          <p:cNvPr id="26" name="Group 25">
            <a:extLst>
              <a:ext uri="{FF2B5EF4-FFF2-40B4-BE49-F238E27FC236}">
                <a16:creationId xmlns:a16="http://schemas.microsoft.com/office/drawing/2014/main" id="{E086909A-00C5-B7AB-90B6-4FA1D293D341}"/>
              </a:ext>
            </a:extLst>
          </p:cNvPr>
          <p:cNvGrpSpPr/>
          <p:nvPr/>
        </p:nvGrpSpPr>
        <p:grpSpPr>
          <a:xfrm>
            <a:off x="308877" y="4693921"/>
            <a:ext cx="11574245" cy="1889759"/>
            <a:chOff x="308877" y="4693921"/>
            <a:chExt cx="11574245" cy="1889759"/>
          </a:xfrm>
          <a:solidFill>
            <a:schemeClr val="tx1"/>
          </a:solidFill>
        </p:grpSpPr>
        <p:sp>
          <p:nvSpPr>
            <p:cNvPr id="8" name="Rounded Rectangle 14">
              <a:extLst>
                <a:ext uri="{FF2B5EF4-FFF2-40B4-BE49-F238E27FC236}">
                  <a16:creationId xmlns:a16="http://schemas.microsoft.com/office/drawing/2014/main" id="{4D920651-4714-F20D-8DB9-93AE1033FFC4}"/>
                </a:ext>
                <a:ext uri="{C183D7F6-B498-43B3-948B-1728B52AA6E4}">
                  <adec:decorative xmlns:adec="http://schemas.microsoft.com/office/drawing/2017/decorative" val="1"/>
                </a:ext>
              </a:extLst>
            </p:cNvPr>
            <p:cNvSpPr/>
            <p:nvPr/>
          </p:nvSpPr>
          <p:spPr bwMode="auto">
            <a:xfrm>
              <a:off x="308877" y="4693921"/>
              <a:ext cx="11574245" cy="1889759"/>
            </a:xfrm>
            <a:prstGeom prst="roundRect">
              <a:avLst>
                <a:gd name="adj" fmla="val 8870"/>
              </a:avLst>
            </a:prstGeom>
            <a:grp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3" name="Rounded Rectangle 14">
              <a:extLst>
                <a:ext uri="{FF2B5EF4-FFF2-40B4-BE49-F238E27FC236}">
                  <a16:creationId xmlns:a16="http://schemas.microsoft.com/office/drawing/2014/main" id="{1D46E7B0-1AC8-CD9C-E295-84CB7FED7FDE}"/>
                </a:ext>
                <a:ext uri="{C183D7F6-B498-43B3-948B-1728B52AA6E4}">
                  <adec:decorative xmlns:adec="http://schemas.microsoft.com/office/drawing/2017/decorative" val="1"/>
                </a:ext>
              </a:extLst>
            </p:cNvPr>
            <p:cNvSpPr/>
            <p:nvPr/>
          </p:nvSpPr>
          <p:spPr bwMode="auto">
            <a:xfrm>
              <a:off x="480427" y="5294243"/>
              <a:ext cx="5451652" cy="1106557"/>
            </a:xfrm>
            <a:prstGeom prst="roundRect">
              <a:avLst>
                <a:gd name="adj" fmla="val 8870"/>
              </a:avLst>
            </a:prstGeom>
            <a:gradFill>
              <a:gsLst>
                <a:gs pos="0">
                  <a:srgbClr val="F97382"/>
                </a:gs>
                <a:gs pos="32000">
                  <a:srgbClr val="A58AD4"/>
                </a:gs>
                <a:gs pos="100000">
                  <a:srgbClr val="41AFA1"/>
                </a:gs>
                <a:gs pos="68000">
                  <a:srgbClr val="46A0DE"/>
                </a:gs>
              </a:gsLst>
              <a:path path="circle">
                <a:fillToRect l="100000" t="100000"/>
              </a:path>
            </a:gra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4" name="TextBox 3">
              <a:extLst>
                <a:ext uri="{FF2B5EF4-FFF2-40B4-BE49-F238E27FC236}">
                  <a16:creationId xmlns:a16="http://schemas.microsoft.com/office/drawing/2014/main" id="{00CD889F-E7AA-8DB1-B0A9-A0C8C382191F}"/>
                </a:ext>
              </a:extLst>
            </p:cNvPr>
            <p:cNvSpPr txBox="1"/>
            <p:nvPr/>
          </p:nvSpPr>
          <p:spPr>
            <a:xfrm>
              <a:off x="1055054" y="5420225"/>
              <a:ext cx="4302396" cy="861774"/>
            </a:xfrm>
            <a:prstGeom prst="rect">
              <a:avLst/>
            </a:prstGeom>
            <a:noFill/>
          </p:spPr>
          <p:txBody>
            <a:bodyPr wrap="none" lIns="0" tIns="0" rIns="0" bIns="0" rtlCol="0">
              <a:spAutoFit/>
            </a:bodyPr>
            <a:lstStyle/>
            <a:p>
              <a:pPr algn="ctr"/>
              <a:r>
                <a:rPr lang="en-US" sz="2000" b="1" dirty="0"/>
                <a:t>Microsoft Foundry</a:t>
              </a:r>
              <a:endParaRPr lang="en-US" sz="2000" dirty="0"/>
            </a:p>
            <a:p>
              <a:pPr algn="ctr"/>
              <a:r>
                <a:rPr lang="en-US" sz="1800" dirty="0"/>
                <a:t>Foundry AI Agent Service</a:t>
              </a:r>
            </a:p>
            <a:p>
              <a:pPr algn="ctr"/>
              <a:r>
                <a:rPr lang="en-US" sz="1800" dirty="0"/>
                <a:t>OpenAI gpt-4o &amp; text-embedding-3-small</a:t>
              </a:r>
            </a:p>
          </p:txBody>
        </p:sp>
        <p:sp>
          <p:nvSpPr>
            <p:cNvPr id="6" name="Rounded Rectangle 14">
              <a:extLst>
                <a:ext uri="{FF2B5EF4-FFF2-40B4-BE49-F238E27FC236}">
                  <a16:creationId xmlns:a16="http://schemas.microsoft.com/office/drawing/2014/main" id="{0DDFB9E5-EBB6-FF74-2DBE-B47D4CAD7F7F}"/>
                </a:ext>
                <a:ext uri="{C183D7F6-B498-43B3-948B-1728B52AA6E4}">
                  <adec:decorative xmlns:adec="http://schemas.microsoft.com/office/drawing/2017/decorative" val="1"/>
                </a:ext>
              </a:extLst>
            </p:cNvPr>
            <p:cNvSpPr/>
            <p:nvPr/>
          </p:nvSpPr>
          <p:spPr bwMode="auto">
            <a:xfrm>
              <a:off x="6259923" y="5294243"/>
              <a:ext cx="5451650" cy="1106557"/>
            </a:xfrm>
            <a:prstGeom prst="roundRect">
              <a:avLst>
                <a:gd name="adj" fmla="val 8870"/>
              </a:avLst>
            </a:prstGeom>
            <a:gradFill>
              <a:gsLst>
                <a:gs pos="0">
                  <a:srgbClr val="F97382"/>
                </a:gs>
                <a:gs pos="32000">
                  <a:srgbClr val="A58AD4"/>
                </a:gs>
                <a:gs pos="100000">
                  <a:srgbClr val="41AFA1"/>
                </a:gs>
                <a:gs pos="68000">
                  <a:srgbClr val="46A0DE"/>
                </a:gs>
              </a:gsLst>
              <a:path path="circle">
                <a:fillToRect l="100000" t="100000"/>
              </a:path>
            </a:gra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7" name="TextBox 6">
              <a:extLst>
                <a:ext uri="{FF2B5EF4-FFF2-40B4-BE49-F238E27FC236}">
                  <a16:creationId xmlns:a16="http://schemas.microsoft.com/office/drawing/2014/main" id="{ED642D01-7CB2-2875-28D9-8EC1436C9DF5}"/>
                </a:ext>
              </a:extLst>
            </p:cNvPr>
            <p:cNvSpPr txBox="1"/>
            <p:nvPr/>
          </p:nvSpPr>
          <p:spPr>
            <a:xfrm>
              <a:off x="7024265" y="5420224"/>
              <a:ext cx="3766672" cy="861774"/>
            </a:xfrm>
            <a:prstGeom prst="rect">
              <a:avLst/>
            </a:prstGeom>
            <a:noFill/>
          </p:spPr>
          <p:txBody>
            <a:bodyPr wrap="none" lIns="0" tIns="0" rIns="0" bIns="0" rtlCol="0">
              <a:spAutoFit/>
            </a:bodyPr>
            <a:lstStyle/>
            <a:p>
              <a:pPr algn="ctr"/>
              <a:r>
                <a:rPr lang="en-US" sz="2000" b="1"/>
                <a:t>Azure Database for PostgreSQL</a:t>
              </a:r>
              <a:endParaRPr lang="en-US" sz="2000"/>
            </a:p>
            <a:p>
              <a:pPr algn="ctr"/>
              <a:r>
                <a:rPr lang="en-US" sz="1800" err="1"/>
                <a:t>Zava</a:t>
              </a:r>
              <a:r>
                <a:rPr lang="en-US" sz="1800"/>
                <a:t> DB</a:t>
              </a:r>
            </a:p>
            <a:p>
              <a:pPr algn="ctr"/>
              <a:r>
                <a:rPr lang="en-US" sz="1800" err="1"/>
                <a:t>pgvector</a:t>
              </a:r>
              <a:r>
                <a:rPr lang="en-US" sz="1800"/>
                <a:t> extension</a:t>
              </a:r>
            </a:p>
          </p:txBody>
        </p:sp>
        <p:sp>
          <p:nvSpPr>
            <p:cNvPr id="9" name="TextBox 8">
              <a:extLst>
                <a:ext uri="{FF2B5EF4-FFF2-40B4-BE49-F238E27FC236}">
                  <a16:creationId xmlns:a16="http://schemas.microsoft.com/office/drawing/2014/main" id="{F6A77E8F-AD93-A6E2-A7D4-89E0BE361276}"/>
                </a:ext>
              </a:extLst>
            </p:cNvPr>
            <p:cNvSpPr txBox="1"/>
            <p:nvPr/>
          </p:nvSpPr>
          <p:spPr>
            <a:xfrm>
              <a:off x="5707686" y="4782945"/>
              <a:ext cx="1664686" cy="369332"/>
            </a:xfrm>
            <a:prstGeom prst="rect">
              <a:avLst/>
            </a:prstGeom>
            <a:grpFill/>
          </p:spPr>
          <p:txBody>
            <a:bodyPr wrap="none" lIns="0" tIns="0" rIns="0" bIns="0" rtlCol="0">
              <a:spAutoFit/>
            </a:bodyPr>
            <a:lstStyle/>
            <a:p>
              <a:pPr algn="l"/>
              <a:r>
                <a:rPr lang="en-US" sz="2400" dirty="0">
                  <a:solidFill>
                    <a:schemeClr val="bg1"/>
                  </a:solidFill>
                </a:rPr>
                <a:t>Azure Cloud</a:t>
              </a:r>
              <a:endParaRPr lang="en-US" sz="2800" dirty="0">
                <a:solidFill>
                  <a:schemeClr val="bg1"/>
                </a:solidFill>
              </a:endParaRPr>
            </a:p>
          </p:txBody>
        </p:sp>
      </p:grpSp>
      <p:grpSp>
        <p:nvGrpSpPr>
          <p:cNvPr id="24" name="Group 23">
            <a:extLst>
              <a:ext uri="{FF2B5EF4-FFF2-40B4-BE49-F238E27FC236}">
                <a16:creationId xmlns:a16="http://schemas.microsoft.com/office/drawing/2014/main" id="{5C9CBE13-75F9-A33A-AC20-5B9E221976A1}"/>
              </a:ext>
            </a:extLst>
          </p:cNvPr>
          <p:cNvGrpSpPr/>
          <p:nvPr/>
        </p:nvGrpSpPr>
        <p:grpSpPr>
          <a:xfrm>
            <a:off x="308877" y="2660622"/>
            <a:ext cx="11574245" cy="1736734"/>
            <a:chOff x="308877" y="2688680"/>
            <a:chExt cx="11574245" cy="1736734"/>
          </a:xfrm>
        </p:grpSpPr>
        <p:sp>
          <p:nvSpPr>
            <p:cNvPr id="10" name="Rounded Rectangle 14">
              <a:extLst>
                <a:ext uri="{FF2B5EF4-FFF2-40B4-BE49-F238E27FC236}">
                  <a16:creationId xmlns:a16="http://schemas.microsoft.com/office/drawing/2014/main" id="{17710BF5-8079-495A-CEA2-CF87445D9737}"/>
                </a:ext>
                <a:ext uri="{C183D7F6-B498-43B3-948B-1728B52AA6E4}">
                  <adec:decorative xmlns:adec="http://schemas.microsoft.com/office/drawing/2017/decorative" val="1"/>
                </a:ext>
              </a:extLst>
            </p:cNvPr>
            <p:cNvSpPr/>
            <p:nvPr/>
          </p:nvSpPr>
          <p:spPr bwMode="auto">
            <a:xfrm>
              <a:off x="308877" y="2688680"/>
              <a:ext cx="11574245" cy="1736734"/>
            </a:xfrm>
            <a:prstGeom prst="roundRect">
              <a:avLst>
                <a:gd name="adj" fmla="val 8870"/>
              </a:avLst>
            </a:prstGeom>
            <a:solidFill>
              <a:schemeClr val="tx1"/>
            </a:soli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11" name="Rounded Rectangle 14">
              <a:extLst>
                <a:ext uri="{FF2B5EF4-FFF2-40B4-BE49-F238E27FC236}">
                  <a16:creationId xmlns:a16="http://schemas.microsoft.com/office/drawing/2014/main" id="{7D474A83-FDCB-A512-ED2D-F3BBEDA69AA3}"/>
                </a:ext>
                <a:ext uri="{C183D7F6-B498-43B3-948B-1728B52AA6E4}">
                  <adec:decorative xmlns:adec="http://schemas.microsoft.com/office/drawing/2017/decorative" val="1"/>
                </a:ext>
              </a:extLst>
            </p:cNvPr>
            <p:cNvSpPr/>
            <p:nvPr/>
          </p:nvSpPr>
          <p:spPr bwMode="auto">
            <a:xfrm>
              <a:off x="480427" y="3282282"/>
              <a:ext cx="5451652" cy="1021838"/>
            </a:xfrm>
            <a:prstGeom prst="roundRect">
              <a:avLst>
                <a:gd name="adj" fmla="val 8870"/>
              </a:avLst>
            </a:prstGeom>
            <a:gradFill>
              <a:gsLst>
                <a:gs pos="0">
                  <a:srgbClr val="F97382"/>
                </a:gs>
                <a:gs pos="32000">
                  <a:srgbClr val="A58AD4"/>
                </a:gs>
                <a:gs pos="100000">
                  <a:srgbClr val="41AFA1"/>
                </a:gs>
                <a:gs pos="68000">
                  <a:srgbClr val="46A0DE"/>
                </a:gs>
              </a:gsLst>
              <a:path path="circle">
                <a:fillToRect l="100000" t="100000"/>
              </a:path>
            </a:gra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12" name="Rounded Rectangle 14">
              <a:extLst>
                <a:ext uri="{FF2B5EF4-FFF2-40B4-BE49-F238E27FC236}">
                  <a16:creationId xmlns:a16="http://schemas.microsoft.com/office/drawing/2014/main" id="{8E242516-7910-B60C-BF79-9A75BFD827CB}"/>
                </a:ext>
                <a:ext uri="{C183D7F6-B498-43B3-948B-1728B52AA6E4}">
                  <adec:decorative xmlns:adec="http://schemas.microsoft.com/office/drawing/2017/decorative" val="1"/>
                </a:ext>
              </a:extLst>
            </p:cNvPr>
            <p:cNvSpPr/>
            <p:nvPr/>
          </p:nvSpPr>
          <p:spPr bwMode="auto">
            <a:xfrm>
              <a:off x="6259923" y="3279806"/>
              <a:ext cx="5451650" cy="1021838"/>
            </a:xfrm>
            <a:prstGeom prst="roundRect">
              <a:avLst>
                <a:gd name="adj" fmla="val 8870"/>
              </a:avLst>
            </a:prstGeom>
            <a:gradFill>
              <a:gsLst>
                <a:gs pos="0">
                  <a:srgbClr val="F97382"/>
                </a:gs>
                <a:gs pos="32000">
                  <a:srgbClr val="A58AD4"/>
                </a:gs>
                <a:gs pos="100000">
                  <a:srgbClr val="41AFA1"/>
                </a:gs>
                <a:gs pos="68000">
                  <a:srgbClr val="46A0DE"/>
                </a:gs>
              </a:gsLst>
              <a:path path="circle">
                <a:fillToRect l="100000" t="100000"/>
              </a:path>
            </a:gra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13" name="TextBox 12">
              <a:extLst>
                <a:ext uri="{FF2B5EF4-FFF2-40B4-BE49-F238E27FC236}">
                  <a16:creationId xmlns:a16="http://schemas.microsoft.com/office/drawing/2014/main" id="{09CBDCAF-A512-82D3-6E54-A7B594C44A9B}"/>
                </a:ext>
              </a:extLst>
            </p:cNvPr>
            <p:cNvSpPr txBox="1"/>
            <p:nvPr/>
          </p:nvSpPr>
          <p:spPr>
            <a:xfrm>
              <a:off x="3883598" y="2784489"/>
              <a:ext cx="4488921" cy="369332"/>
            </a:xfrm>
            <a:prstGeom prst="rect">
              <a:avLst/>
            </a:prstGeom>
            <a:noFill/>
          </p:spPr>
          <p:txBody>
            <a:bodyPr wrap="none" lIns="0" tIns="0" rIns="0" bIns="0" rtlCol="0">
              <a:spAutoFit/>
            </a:bodyPr>
            <a:lstStyle/>
            <a:p>
              <a:pPr algn="l"/>
              <a:r>
                <a:rPr lang="en-US" sz="2400">
                  <a:solidFill>
                    <a:schemeClr val="bg1"/>
                  </a:solidFill>
                </a:rPr>
                <a:t>Developer Desktop with VS Code</a:t>
              </a:r>
            </a:p>
          </p:txBody>
        </p:sp>
        <p:sp>
          <p:nvSpPr>
            <p:cNvPr id="14" name="TextBox 13">
              <a:extLst>
                <a:ext uri="{FF2B5EF4-FFF2-40B4-BE49-F238E27FC236}">
                  <a16:creationId xmlns:a16="http://schemas.microsoft.com/office/drawing/2014/main" id="{ABB54A55-6D07-8E7B-71F9-7E808DE6E744}"/>
                </a:ext>
              </a:extLst>
            </p:cNvPr>
            <p:cNvSpPr txBox="1"/>
            <p:nvPr/>
          </p:nvSpPr>
          <p:spPr>
            <a:xfrm>
              <a:off x="2265290" y="3469755"/>
              <a:ext cx="1881926" cy="615553"/>
            </a:xfrm>
            <a:prstGeom prst="rect">
              <a:avLst/>
            </a:prstGeom>
            <a:noFill/>
          </p:spPr>
          <p:txBody>
            <a:bodyPr wrap="none" lIns="0" tIns="0" rIns="0" bIns="0" rtlCol="0">
              <a:spAutoFit/>
            </a:bodyPr>
            <a:lstStyle/>
            <a:p>
              <a:pPr algn="ctr"/>
              <a:r>
                <a:rPr lang="en-US" sz="2000" b="1"/>
                <a:t>Agent Manager</a:t>
              </a:r>
            </a:p>
            <a:p>
              <a:pPr algn="ctr"/>
              <a:r>
                <a:rPr lang="en-US" sz="2000" err="1"/>
                <a:t>app.py</a:t>
              </a:r>
              <a:endParaRPr lang="en-US" sz="2000"/>
            </a:p>
          </p:txBody>
        </p:sp>
        <p:sp>
          <p:nvSpPr>
            <p:cNvPr id="15" name="TextBox 14">
              <a:extLst>
                <a:ext uri="{FF2B5EF4-FFF2-40B4-BE49-F238E27FC236}">
                  <a16:creationId xmlns:a16="http://schemas.microsoft.com/office/drawing/2014/main" id="{3E9B411A-16E7-A6BB-30C1-64BE9F6A6A7F}"/>
                </a:ext>
              </a:extLst>
            </p:cNvPr>
            <p:cNvSpPr txBox="1"/>
            <p:nvPr/>
          </p:nvSpPr>
          <p:spPr>
            <a:xfrm>
              <a:off x="8059212" y="3469755"/>
              <a:ext cx="1853071" cy="615553"/>
            </a:xfrm>
            <a:prstGeom prst="rect">
              <a:avLst/>
            </a:prstGeom>
            <a:noFill/>
          </p:spPr>
          <p:txBody>
            <a:bodyPr wrap="none" lIns="0" tIns="0" rIns="0" bIns="0" rtlCol="0">
              <a:spAutoFit/>
            </a:bodyPr>
            <a:lstStyle/>
            <a:p>
              <a:pPr algn="ctr"/>
              <a:r>
                <a:rPr lang="en-US" sz="2000" b="1"/>
                <a:t>MCP Server</a:t>
              </a:r>
            </a:p>
            <a:p>
              <a:pPr algn="ctr"/>
              <a:r>
                <a:rPr lang="en-US" sz="2000" err="1"/>
                <a:t>sales_analysis.py</a:t>
              </a:r>
              <a:endParaRPr lang="en-US" sz="2000"/>
            </a:p>
          </p:txBody>
        </p:sp>
      </p:grpSp>
      <p:grpSp>
        <p:nvGrpSpPr>
          <p:cNvPr id="25" name="Group 24">
            <a:extLst>
              <a:ext uri="{FF2B5EF4-FFF2-40B4-BE49-F238E27FC236}">
                <a16:creationId xmlns:a16="http://schemas.microsoft.com/office/drawing/2014/main" id="{486CC4E5-53AB-0109-0276-82CDE0BA0A95}"/>
              </a:ext>
            </a:extLst>
          </p:cNvPr>
          <p:cNvGrpSpPr/>
          <p:nvPr/>
        </p:nvGrpSpPr>
        <p:grpSpPr>
          <a:xfrm>
            <a:off x="308877" y="1327004"/>
            <a:ext cx="11574245" cy="1037053"/>
            <a:chOff x="308877" y="1327004"/>
            <a:chExt cx="11574245" cy="1037053"/>
          </a:xfrm>
        </p:grpSpPr>
        <p:sp>
          <p:nvSpPr>
            <p:cNvPr id="17" name="Rounded Rectangle 14">
              <a:extLst>
                <a:ext uri="{FF2B5EF4-FFF2-40B4-BE49-F238E27FC236}">
                  <a16:creationId xmlns:a16="http://schemas.microsoft.com/office/drawing/2014/main" id="{071438ED-908C-129C-7084-BB78AD30DC1B}"/>
                </a:ext>
                <a:ext uri="{C183D7F6-B498-43B3-948B-1728B52AA6E4}">
                  <adec:decorative xmlns:adec="http://schemas.microsoft.com/office/drawing/2017/decorative" val="1"/>
                </a:ext>
              </a:extLst>
            </p:cNvPr>
            <p:cNvSpPr/>
            <p:nvPr/>
          </p:nvSpPr>
          <p:spPr bwMode="auto">
            <a:xfrm>
              <a:off x="308877" y="1327004"/>
              <a:ext cx="11574245" cy="1037053"/>
            </a:xfrm>
            <a:prstGeom prst="roundRect">
              <a:avLst>
                <a:gd name="adj" fmla="val 8870"/>
              </a:avLst>
            </a:prstGeom>
            <a:solidFill>
              <a:schemeClr val="tx1"/>
            </a:soli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20" name="TextBox 19">
              <a:extLst>
                <a:ext uri="{FF2B5EF4-FFF2-40B4-BE49-F238E27FC236}">
                  <a16:creationId xmlns:a16="http://schemas.microsoft.com/office/drawing/2014/main" id="{D4B6396F-1DF0-8D99-D4F1-ED7D39509E7B}"/>
                </a:ext>
              </a:extLst>
            </p:cNvPr>
            <p:cNvSpPr txBox="1"/>
            <p:nvPr/>
          </p:nvSpPr>
          <p:spPr>
            <a:xfrm>
              <a:off x="5429628" y="1406287"/>
              <a:ext cx="1332737" cy="369332"/>
            </a:xfrm>
            <a:prstGeom prst="rect">
              <a:avLst/>
            </a:prstGeom>
            <a:noFill/>
          </p:spPr>
          <p:txBody>
            <a:bodyPr wrap="none" lIns="0" tIns="0" rIns="0" bIns="0" rtlCol="0">
              <a:spAutoFit/>
            </a:bodyPr>
            <a:lstStyle/>
            <a:p>
              <a:pPr algn="l"/>
              <a:r>
                <a:rPr lang="en-US" sz="2400">
                  <a:solidFill>
                    <a:schemeClr val="bg1"/>
                  </a:solidFill>
                </a:rPr>
                <a:t>Web Chat</a:t>
              </a:r>
            </a:p>
          </p:txBody>
        </p:sp>
        <p:sp>
          <p:nvSpPr>
            <p:cNvPr id="23" name="Rounded Rectangle 14">
              <a:extLst>
                <a:ext uri="{FF2B5EF4-FFF2-40B4-BE49-F238E27FC236}">
                  <a16:creationId xmlns:a16="http://schemas.microsoft.com/office/drawing/2014/main" id="{A71C9C58-7162-F6ED-2EF5-114A7E4FDC7B}"/>
                </a:ext>
                <a:ext uri="{C183D7F6-B498-43B3-948B-1728B52AA6E4}">
                  <adec:decorative xmlns:adec="http://schemas.microsoft.com/office/drawing/2017/decorative" val="1"/>
                </a:ext>
              </a:extLst>
            </p:cNvPr>
            <p:cNvSpPr/>
            <p:nvPr/>
          </p:nvSpPr>
          <p:spPr bwMode="auto">
            <a:xfrm>
              <a:off x="3370170" y="1825121"/>
              <a:ext cx="5451652" cy="449981"/>
            </a:xfrm>
            <a:prstGeom prst="roundRect">
              <a:avLst>
                <a:gd name="adj" fmla="val 8870"/>
              </a:avLst>
            </a:prstGeom>
            <a:gradFill>
              <a:gsLst>
                <a:gs pos="0">
                  <a:srgbClr val="F97382"/>
                </a:gs>
                <a:gs pos="32000">
                  <a:srgbClr val="A58AD4"/>
                </a:gs>
                <a:gs pos="100000">
                  <a:srgbClr val="41AFA1"/>
                </a:gs>
                <a:gs pos="68000">
                  <a:srgbClr val="46A0DE"/>
                </a:gs>
              </a:gsLst>
              <a:path path="circle">
                <a:fillToRect l="100000" t="100000"/>
              </a:path>
            </a:gra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algn="ctr"/>
              <a:r>
                <a:rPr lang="en-US" sz="2000" b="1"/>
                <a:t>Web App app.py</a:t>
              </a:r>
            </a:p>
          </p:txBody>
        </p:sp>
      </p:grpSp>
    </p:spTree>
    <p:extLst>
      <p:ext uri="{BB962C8B-B14F-4D97-AF65-F5344CB8AC3E}">
        <p14:creationId xmlns:p14="http://schemas.microsoft.com/office/powerpoint/2010/main" val="57258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9BF507B-1B51-9FB2-777D-A031F4844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D3E3DE-593E-3628-ADB6-BE6784586114}"/>
              </a:ext>
            </a:extLst>
          </p:cNvPr>
          <p:cNvSpPr>
            <a:spLocks noGrp="1"/>
          </p:cNvSpPr>
          <p:nvPr>
            <p:ph type="title"/>
          </p:nvPr>
        </p:nvSpPr>
        <p:spPr/>
        <p:txBody>
          <a:bodyPr/>
          <a:lstStyle/>
          <a:p>
            <a:pPr algn="ctr"/>
            <a:r>
              <a:rPr lang="en-US" dirty="0" err="1">
                <a:solidFill>
                  <a:schemeClr val="bg1"/>
                </a:solidFill>
              </a:rPr>
              <a:t>Zava</a:t>
            </a:r>
            <a:r>
              <a:rPr lang="en-US" dirty="0">
                <a:solidFill>
                  <a:schemeClr val="bg1"/>
                </a:solidFill>
              </a:rPr>
              <a:t> Sales Analysis Solution Architecture</a:t>
            </a:r>
          </a:p>
        </p:txBody>
      </p:sp>
      <p:grpSp>
        <p:nvGrpSpPr>
          <p:cNvPr id="26" name="Group 25">
            <a:extLst>
              <a:ext uri="{FF2B5EF4-FFF2-40B4-BE49-F238E27FC236}">
                <a16:creationId xmlns:a16="http://schemas.microsoft.com/office/drawing/2014/main" id="{3CDAFE0A-CB58-3D85-4248-A3FA9EF272C1}"/>
              </a:ext>
            </a:extLst>
          </p:cNvPr>
          <p:cNvGrpSpPr/>
          <p:nvPr/>
        </p:nvGrpSpPr>
        <p:grpSpPr>
          <a:xfrm>
            <a:off x="308877" y="4693921"/>
            <a:ext cx="11574245" cy="1889759"/>
            <a:chOff x="308877" y="4693921"/>
            <a:chExt cx="11574245" cy="1889759"/>
          </a:xfrm>
          <a:solidFill>
            <a:schemeClr val="tx1"/>
          </a:solidFill>
        </p:grpSpPr>
        <p:sp>
          <p:nvSpPr>
            <p:cNvPr id="8" name="Rounded Rectangle 14">
              <a:extLst>
                <a:ext uri="{FF2B5EF4-FFF2-40B4-BE49-F238E27FC236}">
                  <a16:creationId xmlns:a16="http://schemas.microsoft.com/office/drawing/2014/main" id="{E6B4F621-4EAD-6125-7892-45829B3B67DA}"/>
                </a:ext>
                <a:ext uri="{C183D7F6-B498-43B3-948B-1728B52AA6E4}">
                  <adec:decorative xmlns:adec="http://schemas.microsoft.com/office/drawing/2017/decorative" val="1"/>
                </a:ext>
              </a:extLst>
            </p:cNvPr>
            <p:cNvSpPr/>
            <p:nvPr/>
          </p:nvSpPr>
          <p:spPr bwMode="auto">
            <a:xfrm>
              <a:off x="308877" y="4693921"/>
              <a:ext cx="11574245" cy="1889759"/>
            </a:xfrm>
            <a:prstGeom prst="roundRect">
              <a:avLst>
                <a:gd name="adj" fmla="val 8870"/>
              </a:avLst>
            </a:prstGeom>
            <a:grp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3" name="Rounded Rectangle 14">
              <a:extLst>
                <a:ext uri="{FF2B5EF4-FFF2-40B4-BE49-F238E27FC236}">
                  <a16:creationId xmlns:a16="http://schemas.microsoft.com/office/drawing/2014/main" id="{955C948E-E31A-98BF-962E-68C36855DAA4}"/>
                </a:ext>
                <a:ext uri="{C183D7F6-B498-43B3-948B-1728B52AA6E4}">
                  <adec:decorative xmlns:adec="http://schemas.microsoft.com/office/drawing/2017/decorative" val="1"/>
                </a:ext>
              </a:extLst>
            </p:cNvPr>
            <p:cNvSpPr/>
            <p:nvPr/>
          </p:nvSpPr>
          <p:spPr bwMode="auto">
            <a:xfrm>
              <a:off x="480427" y="5294243"/>
              <a:ext cx="5451652" cy="1106557"/>
            </a:xfrm>
            <a:prstGeom prst="roundRect">
              <a:avLst>
                <a:gd name="adj" fmla="val 8870"/>
              </a:avLst>
            </a:prstGeom>
            <a:solidFill>
              <a:schemeClr val="accent3"/>
            </a:soli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4" name="TextBox 3">
              <a:extLst>
                <a:ext uri="{FF2B5EF4-FFF2-40B4-BE49-F238E27FC236}">
                  <a16:creationId xmlns:a16="http://schemas.microsoft.com/office/drawing/2014/main" id="{1580DE2A-143A-43A4-3324-B803479312F0}"/>
                </a:ext>
              </a:extLst>
            </p:cNvPr>
            <p:cNvSpPr txBox="1"/>
            <p:nvPr/>
          </p:nvSpPr>
          <p:spPr>
            <a:xfrm>
              <a:off x="1055054" y="5420225"/>
              <a:ext cx="4302396" cy="861774"/>
            </a:xfrm>
            <a:prstGeom prst="rect">
              <a:avLst/>
            </a:prstGeom>
            <a:noFill/>
          </p:spPr>
          <p:txBody>
            <a:bodyPr wrap="none" lIns="0" tIns="0" rIns="0" bIns="0" rtlCol="0">
              <a:spAutoFit/>
            </a:bodyPr>
            <a:lstStyle/>
            <a:p>
              <a:pPr algn="ctr"/>
              <a:r>
                <a:rPr lang="en-US" sz="2000" b="1" dirty="0"/>
                <a:t>Microsoft Foundry</a:t>
              </a:r>
              <a:endParaRPr lang="en-US" sz="2000" dirty="0"/>
            </a:p>
            <a:p>
              <a:pPr algn="ctr"/>
              <a:r>
                <a:rPr lang="en-US" sz="1800" dirty="0"/>
                <a:t>Foundry AI Agent Service</a:t>
              </a:r>
            </a:p>
            <a:p>
              <a:pPr algn="ctr"/>
              <a:r>
                <a:rPr lang="en-US" sz="1800" dirty="0"/>
                <a:t>OpenAI gpt-4o &amp; text-embedding-3-small</a:t>
              </a:r>
            </a:p>
          </p:txBody>
        </p:sp>
        <p:sp>
          <p:nvSpPr>
            <p:cNvPr id="6" name="Rounded Rectangle 14">
              <a:extLst>
                <a:ext uri="{FF2B5EF4-FFF2-40B4-BE49-F238E27FC236}">
                  <a16:creationId xmlns:a16="http://schemas.microsoft.com/office/drawing/2014/main" id="{38C49D8F-1D70-FB19-3486-05482754D379}"/>
                </a:ext>
                <a:ext uri="{C183D7F6-B498-43B3-948B-1728B52AA6E4}">
                  <adec:decorative xmlns:adec="http://schemas.microsoft.com/office/drawing/2017/decorative" val="1"/>
                </a:ext>
              </a:extLst>
            </p:cNvPr>
            <p:cNvSpPr/>
            <p:nvPr/>
          </p:nvSpPr>
          <p:spPr bwMode="auto">
            <a:xfrm>
              <a:off x="6259923" y="5294243"/>
              <a:ext cx="5451650" cy="1106557"/>
            </a:xfrm>
            <a:prstGeom prst="roundRect">
              <a:avLst>
                <a:gd name="adj" fmla="val 8870"/>
              </a:avLst>
            </a:prstGeom>
            <a:solidFill>
              <a:schemeClr val="accent3"/>
            </a:soli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7" name="TextBox 6">
              <a:extLst>
                <a:ext uri="{FF2B5EF4-FFF2-40B4-BE49-F238E27FC236}">
                  <a16:creationId xmlns:a16="http://schemas.microsoft.com/office/drawing/2014/main" id="{A3941E4D-F256-3033-A2F7-D50305316BF9}"/>
                </a:ext>
              </a:extLst>
            </p:cNvPr>
            <p:cNvSpPr txBox="1"/>
            <p:nvPr/>
          </p:nvSpPr>
          <p:spPr>
            <a:xfrm>
              <a:off x="7024265" y="5420224"/>
              <a:ext cx="3766672" cy="861774"/>
            </a:xfrm>
            <a:prstGeom prst="rect">
              <a:avLst/>
            </a:prstGeom>
            <a:noFill/>
          </p:spPr>
          <p:txBody>
            <a:bodyPr wrap="none" lIns="0" tIns="0" rIns="0" bIns="0" rtlCol="0">
              <a:spAutoFit/>
            </a:bodyPr>
            <a:lstStyle/>
            <a:p>
              <a:pPr algn="ctr"/>
              <a:r>
                <a:rPr lang="en-US" sz="2000" b="1" dirty="0"/>
                <a:t>Azure Database for PostgreSQL</a:t>
              </a:r>
              <a:endParaRPr lang="en-US" sz="2000" dirty="0"/>
            </a:p>
            <a:p>
              <a:pPr algn="ctr"/>
              <a:r>
                <a:rPr lang="en-US" sz="1800" dirty="0" err="1"/>
                <a:t>Zava</a:t>
              </a:r>
              <a:r>
                <a:rPr lang="en-US" sz="1800" dirty="0"/>
                <a:t> DB</a:t>
              </a:r>
            </a:p>
            <a:p>
              <a:pPr algn="ctr"/>
              <a:r>
                <a:rPr lang="en-US" sz="1800" dirty="0" err="1"/>
                <a:t>pgvector</a:t>
              </a:r>
              <a:r>
                <a:rPr lang="en-US" sz="1800" dirty="0"/>
                <a:t> extension</a:t>
              </a:r>
            </a:p>
          </p:txBody>
        </p:sp>
        <p:sp>
          <p:nvSpPr>
            <p:cNvPr id="9" name="TextBox 8">
              <a:extLst>
                <a:ext uri="{FF2B5EF4-FFF2-40B4-BE49-F238E27FC236}">
                  <a16:creationId xmlns:a16="http://schemas.microsoft.com/office/drawing/2014/main" id="{B4D5516A-A98B-1916-730A-BD6C9A32DFC1}"/>
                </a:ext>
              </a:extLst>
            </p:cNvPr>
            <p:cNvSpPr txBox="1"/>
            <p:nvPr/>
          </p:nvSpPr>
          <p:spPr>
            <a:xfrm>
              <a:off x="5707686" y="4782945"/>
              <a:ext cx="1664686" cy="369332"/>
            </a:xfrm>
            <a:prstGeom prst="rect">
              <a:avLst/>
            </a:prstGeom>
            <a:grpFill/>
          </p:spPr>
          <p:txBody>
            <a:bodyPr wrap="none" lIns="0" tIns="0" rIns="0" bIns="0" rtlCol="0">
              <a:spAutoFit/>
            </a:bodyPr>
            <a:lstStyle/>
            <a:p>
              <a:pPr algn="l"/>
              <a:r>
                <a:rPr lang="en-US" sz="2400" dirty="0">
                  <a:solidFill>
                    <a:schemeClr val="bg1"/>
                  </a:solidFill>
                </a:rPr>
                <a:t>Azure Cloud</a:t>
              </a:r>
              <a:endParaRPr lang="en-US" sz="2800" dirty="0">
                <a:solidFill>
                  <a:schemeClr val="bg1"/>
                </a:solidFill>
              </a:endParaRPr>
            </a:p>
          </p:txBody>
        </p:sp>
      </p:grpSp>
      <p:grpSp>
        <p:nvGrpSpPr>
          <p:cNvPr id="24" name="Group 23">
            <a:extLst>
              <a:ext uri="{FF2B5EF4-FFF2-40B4-BE49-F238E27FC236}">
                <a16:creationId xmlns:a16="http://schemas.microsoft.com/office/drawing/2014/main" id="{83FEB7EB-6BDE-3EA2-5E95-630647FCCE2E}"/>
              </a:ext>
            </a:extLst>
          </p:cNvPr>
          <p:cNvGrpSpPr/>
          <p:nvPr/>
        </p:nvGrpSpPr>
        <p:grpSpPr>
          <a:xfrm>
            <a:off x="308877" y="2660622"/>
            <a:ext cx="11574245" cy="1736734"/>
            <a:chOff x="308877" y="2688680"/>
            <a:chExt cx="11574245" cy="1736734"/>
          </a:xfrm>
        </p:grpSpPr>
        <p:sp>
          <p:nvSpPr>
            <p:cNvPr id="10" name="Rounded Rectangle 14">
              <a:extLst>
                <a:ext uri="{FF2B5EF4-FFF2-40B4-BE49-F238E27FC236}">
                  <a16:creationId xmlns:a16="http://schemas.microsoft.com/office/drawing/2014/main" id="{8CE1ED4A-5346-D633-411A-56B3957ABFED}"/>
                </a:ext>
                <a:ext uri="{C183D7F6-B498-43B3-948B-1728B52AA6E4}">
                  <adec:decorative xmlns:adec="http://schemas.microsoft.com/office/drawing/2017/decorative" val="1"/>
                </a:ext>
              </a:extLst>
            </p:cNvPr>
            <p:cNvSpPr/>
            <p:nvPr/>
          </p:nvSpPr>
          <p:spPr bwMode="auto">
            <a:xfrm>
              <a:off x="308877" y="2688680"/>
              <a:ext cx="11574245" cy="1736734"/>
            </a:xfrm>
            <a:prstGeom prst="roundRect">
              <a:avLst>
                <a:gd name="adj" fmla="val 8870"/>
              </a:avLst>
            </a:prstGeom>
            <a:solidFill>
              <a:schemeClr val="tx1"/>
            </a:soli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11" name="Rounded Rectangle 14">
              <a:extLst>
                <a:ext uri="{FF2B5EF4-FFF2-40B4-BE49-F238E27FC236}">
                  <a16:creationId xmlns:a16="http://schemas.microsoft.com/office/drawing/2014/main" id="{70A64AA8-DAAF-6268-1849-C8E56388D121}"/>
                </a:ext>
                <a:ext uri="{C183D7F6-B498-43B3-948B-1728B52AA6E4}">
                  <adec:decorative xmlns:adec="http://schemas.microsoft.com/office/drawing/2017/decorative" val="1"/>
                </a:ext>
              </a:extLst>
            </p:cNvPr>
            <p:cNvSpPr/>
            <p:nvPr/>
          </p:nvSpPr>
          <p:spPr bwMode="auto">
            <a:xfrm>
              <a:off x="480427" y="3282282"/>
              <a:ext cx="5451652" cy="1021838"/>
            </a:xfrm>
            <a:prstGeom prst="roundRect">
              <a:avLst>
                <a:gd name="adj" fmla="val 8870"/>
              </a:avLst>
            </a:prstGeom>
            <a:solidFill>
              <a:schemeClr val="accent3"/>
            </a:soli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12" name="Rounded Rectangle 14">
              <a:extLst>
                <a:ext uri="{FF2B5EF4-FFF2-40B4-BE49-F238E27FC236}">
                  <a16:creationId xmlns:a16="http://schemas.microsoft.com/office/drawing/2014/main" id="{694F2034-F49A-F7AB-8A78-E5EBF75F442A}"/>
                </a:ext>
                <a:ext uri="{C183D7F6-B498-43B3-948B-1728B52AA6E4}">
                  <adec:decorative xmlns:adec="http://schemas.microsoft.com/office/drawing/2017/decorative" val="1"/>
                </a:ext>
              </a:extLst>
            </p:cNvPr>
            <p:cNvSpPr/>
            <p:nvPr/>
          </p:nvSpPr>
          <p:spPr bwMode="auto">
            <a:xfrm>
              <a:off x="6259923" y="3279806"/>
              <a:ext cx="5451650" cy="1021838"/>
            </a:xfrm>
            <a:prstGeom prst="roundRect">
              <a:avLst>
                <a:gd name="adj" fmla="val 8870"/>
              </a:avLst>
            </a:prstGeom>
            <a:solidFill>
              <a:schemeClr val="accent3"/>
            </a:soli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13" name="TextBox 12">
              <a:extLst>
                <a:ext uri="{FF2B5EF4-FFF2-40B4-BE49-F238E27FC236}">
                  <a16:creationId xmlns:a16="http://schemas.microsoft.com/office/drawing/2014/main" id="{B8C4627F-102A-E732-A1E9-DF08FB60679A}"/>
                </a:ext>
              </a:extLst>
            </p:cNvPr>
            <p:cNvSpPr txBox="1"/>
            <p:nvPr/>
          </p:nvSpPr>
          <p:spPr>
            <a:xfrm>
              <a:off x="3883598" y="2784489"/>
              <a:ext cx="4488921" cy="369332"/>
            </a:xfrm>
            <a:prstGeom prst="rect">
              <a:avLst/>
            </a:prstGeom>
            <a:noFill/>
          </p:spPr>
          <p:txBody>
            <a:bodyPr wrap="none" lIns="0" tIns="0" rIns="0" bIns="0" rtlCol="0">
              <a:spAutoFit/>
            </a:bodyPr>
            <a:lstStyle/>
            <a:p>
              <a:pPr algn="l"/>
              <a:r>
                <a:rPr lang="en-US" sz="2400">
                  <a:solidFill>
                    <a:schemeClr val="bg1"/>
                  </a:solidFill>
                </a:rPr>
                <a:t>Developer Desktop with VS Code</a:t>
              </a:r>
            </a:p>
          </p:txBody>
        </p:sp>
        <p:sp>
          <p:nvSpPr>
            <p:cNvPr id="14" name="TextBox 13">
              <a:extLst>
                <a:ext uri="{FF2B5EF4-FFF2-40B4-BE49-F238E27FC236}">
                  <a16:creationId xmlns:a16="http://schemas.microsoft.com/office/drawing/2014/main" id="{666799AF-705C-6D22-0F24-8956E9665AFF}"/>
                </a:ext>
              </a:extLst>
            </p:cNvPr>
            <p:cNvSpPr txBox="1"/>
            <p:nvPr/>
          </p:nvSpPr>
          <p:spPr>
            <a:xfrm>
              <a:off x="2265290" y="3469755"/>
              <a:ext cx="1881926" cy="615553"/>
            </a:xfrm>
            <a:prstGeom prst="rect">
              <a:avLst/>
            </a:prstGeom>
            <a:noFill/>
          </p:spPr>
          <p:txBody>
            <a:bodyPr wrap="none" lIns="0" tIns="0" rIns="0" bIns="0" rtlCol="0">
              <a:spAutoFit/>
            </a:bodyPr>
            <a:lstStyle/>
            <a:p>
              <a:pPr algn="ctr"/>
              <a:r>
                <a:rPr lang="en-US" sz="2000" b="1"/>
                <a:t>Agent Manager</a:t>
              </a:r>
            </a:p>
            <a:p>
              <a:pPr algn="ctr"/>
              <a:r>
                <a:rPr lang="en-US" sz="2000" err="1"/>
                <a:t>app.py</a:t>
              </a:r>
              <a:endParaRPr lang="en-US" sz="2000"/>
            </a:p>
          </p:txBody>
        </p:sp>
        <p:sp>
          <p:nvSpPr>
            <p:cNvPr id="15" name="TextBox 14">
              <a:extLst>
                <a:ext uri="{FF2B5EF4-FFF2-40B4-BE49-F238E27FC236}">
                  <a16:creationId xmlns:a16="http://schemas.microsoft.com/office/drawing/2014/main" id="{B5F9F6A8-5790-7152-99A0-FDF1A50D7EF3}"/>
                </a:ext>
              </a:extLst>
            </p:cNvPr>
            <p:cNvSpPr txBox="1"/>
            <p:nvPr/>
          </p:nvSpPr>
          <p:spPr>
            <a:xfrm>
              <a:off x="8059212" y="3469755"/>
              <a:ext cx="1853071" cy="615553"/>
            </a:xfrm>
            <a:prstGeom prst="rect">
              <a:avLst/>
            </a:prstGeom>
            <a:noFill/>
          </p:spPr>
          <p:txBody>
            <a:bodyPr wrap="none" lIns="0" tIns="0" rIns="0" bIns="0" rtlCol="0">
              <a:spAutoFit/>
            </a:bodyPr>
            <a:lstStyle/>
            <a:p>
              <a:pPr algn="ctr"/>
              <a:r>
                <a:rPr lang="en-US" sz="2000" b="1"/>
                <a:t>MCP Server</a:t>
              </a:r>
            </a:p>
            <a:p>
              <a:pPr algn="ctr"/>
              <a:r>
                <a:rPr lang="en-US" sz="2000" err="1"/>
                <a:t>sales_analysis.py</a:t>
              </a:r>
              <a:endParaRPr lang="en-US" sz="2000"/>
            </a:p>
          </p:txBody>
        </p:sp>
      </p:grpSp>
      <p:grpSp>
        <p:nvGrpSpPr>
          <p:cNvPr id="25" name="Group 24">
            <a:extLst>
              <a:ext uri="{FF2B5EF4-FFF2-40B4-BE49-F238E27FC236}">
                <a16:creationId xmlns:a16="http://schemas.microsoft.com/office/drawing/2014/main" id="{971443A4-08DA-826A-2ED2-7B8D3FB54930}"/>
              </a:ext>
            </a:extLst>
          </p:cNvPr>
          <p:cNvGrpSpPr/>
          <p:nvPr/>
        </p:nvGrpSpPr>
        <p:grpSpPr>
          <a:xfrm>
            <a:off x="308877" y="1327004"/>
            <a:ext cx="11574245" cy="1037053"/>
            <a:chOff x="308877" y="1327004"/>
            <a:chExt cx="11574245" cy="1037053"/>
          </a:xfrm>
        </p:grpSpPr>
        <p:sp>
          <p:nvSpPr>
            <p:cNvPr id="17" name="Rounded Rectangle 14">
              <a:extLst>
                <a:ext uri="{FF2B5EF4-FFF2-40B4-BE49-F238E27FC236}">
                  <a16:creationId xmlns:a16="http://schemas.microsoft.com/office/drawing/2014/main" id="{550F4C25-B827-1879-15C9-0D0984EEA73B}"/>
                </a:ext>
                <a:ext uri="{C183D7F6-B498-43B3-948B-1728B52AA6E4}">
                  <adec:decorative xmlns:adec="http://schemas.microsoft.com/office/drawing/2017/decorative" val="1"/>
                </a:ext>
              </a:extLst>
            </p:cNvPr>
            <p:cNvSpPr/>
            <p:nvPr/>
          </p:nvSpPr>
          <p:spPr bwMode="auto">
            <a:xfrm>
              <a:off x="308877" y="1327004"/>
              <a:ext cx="11574245" cy="1037053"/>
            </a:xfrm>
            <a:prstGeom prst="roundRect">
              <a:avLst>
                <a:gd name="adj" fmla="val 8870"/>
              </a:avLst>
            </a:prstGeom>
            <a:solidFill>
              <a:schemeClr val="tx1"/>
            </a:soli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latin typeface="+mj-lt"/>
                <a:cs typeface="Segoe UI" pitchFamily="34" charset="0"/>
              </a:endParaRPr>
            </a:p>
          </p:txBody>
        </p:sp>
        <p:sp>
          <p:nvSpPr>
            <p:cNvPr id="20" name="TextBox 19">
              <a:extLst>
                <a:ext uri="{FF2B5EF4-FFF2-40B4-BE49-F238E27FC236}">
                  <a16:creationId xmlns:a16="http://schemas.microsoft.com/office/drawing/2014/main" id="{A29BBB8F-1C7A-E7F8-6037-1BCB935208EE}"/>
                </a:ext>
              </a:extLst>
            </p:cNvPr>
            <p:cNvSpPr txBox="1"/>
            <p:nvPr/>
          </p:nvSpPr>
          <p:spPr>
            <a:xfrm>
              <a:off x="5429628" y="1406287"/>
              <a:ext cx="1332737" cy="369332"/>
            </a:xfrm>
            <a:prstGeom prst="rect">
              <a:avLst/>
            </a:prstGeom>
            <a:noFill/>
          </p:spPr>
          <p:txBody>
            <a:bodyPr wrap="none" lIns="0" tIns="0" rIns="0" bIns="0" rtlCol="0">
              <a:spAutoFit/>
            </a:bodyPr>
            <a:lstStyle/>
            <a:p>
              <a:pPr algn="l"/>
              <a:r>
                <a:rPr lang="en-US" sz="2400">
                  <a:solidFill>
                    <a:schemeClr val="bg1"/>
                  </a:solidFill>
                </a:rPr>
                <a:t>Web Chat</a:t>
              </a:r>
            </a:p>
          </p:txBody>
        </p:sp>
        <p:sp>
          <p:nvSpPr>
            <p:cNvPr id="23" name="Rounded Rectangle 14">
              <a:extLst>
                <a:ext uri="{FF2B5EF4-FFF2-40B4-BE49-F238E27FC236}">
                  <a16:creationId xmlns:a16="http://schemas.microsoft.com/office/drawing/2014/main" id="{3A8596CA-A505-9359-6A37-85499B9D98A8}"/>
                </a:ext>
                <a:ext uri="{C183D7F6-B498-43B3-948B-1728B52AA6E4}">
                  <adec:decorative xmlns:adec="http://schemas.microsoft.com/office/drawing/2017/decorative" val="1"/>
                </a:ext>
              </a:extLst>
            </p:cNvPr>
            <p:cNvSpPr/>
            <p:nvPr/>
          </p:nvSpPr>
          <p:spPr bwMode="auto">
            <a:xfrm>
              <a:off x="3370170" y="1825121"/>
              <a:ext cx="5451652" cy="449981"/>
            </a:xfrm>
            <a:prstGeom prst="roundRect">
              <a:avLst>
                <a:gd name="adj" fmla="val 8870"/>
              </a:avLst>
            </a:prstGeom>
            <a:solidFill>
              <a:schemeClr val="accent3"/>
            </a:solidFill>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algn="ctr"/>
              <a:r>
                <a:rPr lang="en-US" sz="2000" b="1"/>
                <a:t>Web App app.py</a:t>
              </a:r>
            </a:p>
          </p:txBody>
        </p:sp>
      </p:grpSp>
    </p:spTree>
    <p:extLst>
      <p:ext uri="{BB962C8B-B14F-4D97-AF65-F5344CB8AC3E}">
        <p14:creationId xmlns:p14="http://schemas.microsoft.com/office/powerpoint/2010/main" val="35914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58B4C4FF-A5DD-D418-E92D-08C4E8256E38}"/>
              </a:ext>
            </a:extLst>
          </p:cNvPr>
          <p:cNvSpPr>
            <a:spLocks noGrp="1"/>
          </p:cNvSpPr>
          <p:nvPr>
            <p:ph type="title"/>
          </p:nvPr>
        </p:nvSpPr>
        <p:spPr/>
        <p:txBody>
          <a:bodyPr/>
          <a:lstStyle/>
          <a:p>
            <a:pPr algn="ctr"/>
            <a:r>
              <a:rPr lang="en-CA"/>
              <a:t>AI Agent Service in Action </a:t>
            </a:r>
          </a:p>
        </p:txBody>
      </p:sp>
      <p:sp>
        <p:nvSpPr>
          <p:cNvPr id="3" name="Rectangle: Rounded Corners 2">
            <a:extLst>
              <a:ext uri="{FF2B5EF4-FFF2-40B4-BE49-F238E27FC236}">
                <a16:creationId xmlns:a16="http://schemas.microsoft.com/office/drawing/2014/main" id="{530F962C-5082-8D08-A068-A4E829DDFD30}"/>
              </a:ext>
              <a:ext uri="{C183D7F6-B498-43B3-948B-1728B52AA6E4}">
                <adec:decorative xmlns:adec="http://schemas.microsoft.com/office/drawing/2017/decorative" val="0"/>
              </a:ext>
            </a:extLst>
          </p:cNvPr>
          <p:cNvSpPr/>
          <p:nvPr/>
        </p:nvSpPr>
        <p:spPr bwMode="auto">
          <a:xfrm>
            <a:off x="433705" y="1437518"/>
            <a:ext cx="2103662" cy="3228820"/>
          </a:xfrm>
          <a:prstGeom prst="roundRect">
            <a:avLst>
              <a:gd name="adj" fmla="val 8571"/>
            </a:avLst>
          </a:prstGeom>
          <a:solidFill>
            <a:srgbClr val="ECECEA">
              <a:alpha val="15000"/>
            </a:srgbClr>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spAutoFit/>
          </a:bodyPr>
          <a:lstStyle/>
          <a:p>
            <a:pPr marL="0" lvl="1" defTabSz="932472" fontAlgn="base">
              <a:spcBef>
                <a:spcPts val="1200"/>
              </a:spcBef>
              <a:spcAft>
                <a:spcPct val="0"/>
              </a:spcAft>
            </a:pPr>
            <a:r>
              <a:rPr lang="en-US" sz="1100">
                <a:cs typeface="Segoe Sans Text" pitchFamily="2" charset="0"/>
              </a:rPr>
              <a:t>Step 1:</a:t>
            </a:r>
          </a:p>
          <a:p>
            <a:pPr defTabSz="932472" fontAlgn="base">
              <a:lnSpc>
                <a:spcPct val="90000"/>
              </a:lnSpc>
              <a:spcBef>
                <a:spcPts val="300"/>
              </a:spcBef>
              <a:spcAft>
                <a:spcPts val="300"/>
              </a:spcAft>
            </a:pPr>
            <a:r>
              <a:rPr lang="en-US" sz="14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Create an Agent</a:t>
            </a:r>
          </a:p>
          <a:p>
            <a:pPr marL="0" lvl="1" defTabSz="932472" fontAlgn="base">
              <a:spcBef>
                <a:spcPts val="1200"/>
              </a:spcBef>
              <a:spcAft>
                <a:spcPct val="0"/>
              </a:spcAft>
            </a:pPr>
            <a:r>
              <a:rPr lang="en-US" sz="1100">
                <a:cs typeface="Segoe Sans Text" pitchFamily="2" charset="0"/>
              </a:rPr>
              <a:t>Step 2:</a:t>
            </a:r>
          </a:p>
          <a:p>
            <a:pPr defTabSz="932472" fontAlgn="base">
              <a:lnSpc>
                <a:spcPct val="90000"/>
              </a:lnSpc>
              <a:spcBef>
                <a:spcPts val="300"/>
              </a:spcBef>
              <a:spcAft>
                <a:spcPts val="300"/>
              </a:spcAft>
            </a:pPr>
            <a:r>
              <a:rPr lang="en-US" sz="14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Create a Thread</a:t>
            </a:r>
          </a:p>
          <a:p>
            <a:pPr marL="0" lvl="1" defTabSz="932472" fontAlgn="base">
              <a:spcBef>
                <a:spcPts val="1200"/>
              </a:spcBef>
              <a:spcAft>
                <a:spcPct val="0"/>
              </a:spcAft>
            </a:pPr>
            <a:r>
              <a:rPr lang="en-US" sz="1100">
                <a:cs typeface="Segoe Sans Text" pitchFamily="2" charset="0"/>
              </a:rPr>
              <a:t>Step 3: </a:t>
            </a:r>
          </a:p>
          <a:p>
            <a:pPr defTabSz="932472" fontAlgn="base">
              <a:lnSpc>
                <a:spcPct val="90000"/>
              </a:lnSpc>
              <a:spcBef>
                <a:spcPts val="300"/>
              </a:spcBef>
              <a:spcAft>
                <a:spcPts val="300"/>
              </a:spcAft>
            </a:pPr>
            <a:r>
              <a:rPr lang="en-US" sz="14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Run the Agent</a:t>
            </a:r>
          </a:p>
          <a:p>
            <a:pPr marL="0" lvl="1" defTabSz="932472" fontAlgn="base">
              <a:spcBef>
                <a:spcPts val="1200"/>
              </a:spcBef>
              <a:spcAft>
                <a:spcPct val="0"/>
              </a:spcAft>
            </a:pPr>
            <a:r>
              <a:rPr lang="en-US" sz="1100">
                <a:cs typeface="Segoe Sans Text" pitchFamily="2" charset="0"/>
              </a:rPr>
              <a:t>Step 5:  </a:t>
            </a:r>
          </a:p>
          <a:p>
            <a:pPr defTabSz="932472" fontAlgn="base">
              <a:lnSpc>
                <a:spcPct val="90000"/>
              </a:lnSpc>
              <a:spcBef>
                <a:spcPts val="300"/>
              </a:spcBef>
              <a:spcAft>
                <a:spcPts val="300"/>
              </a:spcAft>
            </a:pPr>
            <a:r>
              <a:rPr lang="en-US" sz="14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Check the Run status</a:t>
            </a:r>
          </a:p>
          <a:p>
            <a:pPr marL="0" lvl="1" defTabSz="932472" fontAlgn="base">
              <a:spcBef>
                <a:spcPts val="1200"/>
              </a:spcBef>
              <a:spcAft>
                <a:spcPct val="0"/>
              </a:spcAft>
            </a:pPr>
            <a:r>
              <a:rPr lang="en-US" sz="1100">
                <a:cs typeface="Segoe Sans Text" pitchFamily="2" charset="0"/>
              </a:rPr>
              <a:t>Step 6: </a:t>
            </a:r>
          </a:p>
          <a:p>
            <a:pPr defTabSz="932472" fontAlgn="base">
              <a:lnSpc>
                <a:spcPct val="90000"/>
              </a:lnSpc>
              <a:spcBef>
                <a:spcPts val="300"/>
              </a:spcBef>
              <a:spcAft>
                <a:spcPts val="300"/>
              </a:spcAft>
            </a:pPr>
            <a:r>
              <a:rPr lang="en-US" sz="14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Display the Agent’s Response</a:t>
            </a:r>
          </a:p>
        </p:txBody>
      </p:sp>
      <p:sp>
        <p:nvSpPr>
          <p:cNvPr id="4" name="Rectangle: Rounded Corners 3">
            <a:extLst>
              <a:ext uri="{FF2B5EF4-FFF2-40B4-BE49-F238E27FC236}">
                <a16:creationId xmlns:a16="http://schemas.microsoft.com/office/drawing/2014/main" id="{3D338BAA-2C3D-F0D9-8EAA-D30FA9C0952B}"/>
              </a:ext>
              <a:ext uri="{C183D7F6-B498-43B3-948B-1728B52AA6E4}">
                <adec:decorative xmlns:adec="http://schemas.microsoft.com/office/drawing/2017/decorative" val="0"/>
              </a:ext>
            </a:extLst>
          </p:cNvPr>
          <p:cNvSpPr/>
          <p:nvPr/>
        </p:nvSpPr>
        <p:spPr bwMode="auto">
          <a:xfrm>
            <a:off x="2784574" y="1437518"/>
            <a:ext cx="4047018" cy="4831520"/>
          </a:xfrm>
          <a:prstGeom prst="roundRect">
            <a:avLst>
              <a:gd name="adj" fmla="val 4083"/>
            </a:avLst>
          </a:prstGeom>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r>
              <a:rPr lang="en-US" sz="1400">
                <a:ln w="3175">
                  <a:noFill/>
                </a:ln>
                <a:gradFill flip="none" rotWithShape="1">
                  <a:gsLst>
                    <a:gs pos="0">
                      <a:srgbClr val="F97483"/>
                    </a:gs>
                    <a:gs pos="100000">
                      <a:srgbClr val="41AFA1"/>
                    </a:gs>
                    <a:gs pos="68000">
                      <a:srgbClr val="46A0DE"/>
                    </a:gs>
                    <a:gs pos="31000">
                      <a:srgbClr val="CA6CCD"/>
                    </a:gs>
                  </a:gsLst>
                  <a:path path="circle">
                    <a:fillToRect l="100000" t="100000"/>
                  </a:path>
                  <a:tileRect r="-100000" b="-100000"/>
                </a:gradFill>
                <a:latin typeface="+mj-lt"/>
                <a:cs typeface="Segoe UI" pitchFamily="34" charset="0"/>
              </a:rPr>
              <a:t>Agent</a:t>
            </a:r>
          </a:p>
          <a:p>
            <a:pPr marL="0" lvl="1" defTabSz="932472" fontAlgn="base">
              <a:spcBef>
                <a:spcPct val="0"/>
              </a:spcBef>
              <a:spcAft>
                <a:spcPct val="0"/>
              </a:spcAft>
            </a:pPr>
            <a:r>
              <a:rPr lang="en-US" sz="1100">
                <a:cs typeface="Segoe Sans Text" pitchFamily="2" charset="0"/>
              </a:rPr>
              <a:t>Sales Agent</a:t>
            </a:r>
          </a:p>
        </p:txBody>
      </p:sp>
      <p:sp>
        <p:nvSpPr>
          <p:cNvPr id="5" name="Rectangle: Rounded Corners 4">
            <a:extLst>
              <a:ext uri="{FF2B5EF4-FFF2-40B4-BE49-F238E27FC236}">
                <a16:creationId xmlns:a16="http://schemas.microsoft.com/office/drawing/2014/main" id="{45140B02-E9AE-182E-F004-E86E64695F7D}"/>
              </a:ext>
              <a:ext uri="{C183D7F6-B498-43B3-948B-1728B52AA6E4}">
                <adec:decorative xmlns:adec="http://schemas.microsoft.com/office/drawing/2017/decorative" val="0"/>
              </a:ext>
            </a:extLst>
          </p:cNvPr>
          <p:cNvSpPr/>
          <p:nvPr/>
        </p:nvSpPr>
        <p:spPr bwMode="auto">
          <a:xfrm>
            <a:off x="3934728" y="1538737"/>
            <a:ext cx="2796723" cy="919567"/>
          </a:xfrm>
          <a:prstGeom prst="roundRect">
            <a:avLst>
              <a:gd name="adj" fmla="val 11783"/>
            </a:avLst>
          </a:prstGeom>
          <a:solidFill>
            <a:srgbClr val="ECECEA">
              <a:alpha val="15000"/>
            </a:srgbClr>
          </a:solidFill>
        </p:spPr>
        <p:txBody>
          <a:bodyPr wrap="square" lIns="91440" tIns="45720" rIns="137160" bIns="73152" rtlCol="0" anchor="t" anchorCtr="0">
            <a:spAutoFit/>
          </a:bodyPr>
          <a:lstStyle/>
          <a:p>
            <a:pPr defTabSz="2275850" fontAlgn="base">
              <a:spcBef>
                <a:spcPts val="200"/>
              </a:spcBef>
              <a:spcAft>
                <a:spcPts val="300"/>
              </a:spcAft>
              <a:tabLst>
                <a:tab pos="3701239" algn="l"/>
              </a:tabLst>
            </a:pPr>
            <a:r>
              <a:rPr lang="en-US" sz="11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Instructions: </a:t>
            </a:r>
          </a:p>
          <a:p>
            <a:pPr marL="0" lvl="1" defTabSz="2275850" fontAlgn="base">
              <a:spcBef>
                <a:spcPts val="200"/>
              </a:spcBef>
              <a:spcAft>
                <a:spcPct val="0"/>
              </a:spcAft>
              <a:tabLst>
                <a:tab pos="3701239" algn="l"/>
              </a:tabLst>
            </a:pPr>
            <a:r>
              <a:rPr lang="en-US" sz="1100">
                <a:cs typeface="Segoe Sans Text" pitchFamily="2" charset="0"/>
              </a:rPr>
              <a:t>You are an advanced sales analysis agent for Zava, specializing in assisting users with sales data inquiries</a:t>
            </a:r>
          </a:p>
        </p:txBody>
      </p:sp>
      <p:sp>
        <p:nvSpPr>
          <p:cNvPr id="9" name="Rectangle: Rounded Corners 10">
            <a:extLst>
              <a:ext uri="{FF2B5EF4-FFF2-40B4-BE49-F238E27FC236}">
                <a16:creationId xmlns:a16="http://schemas.microsoft.com/office/drawing/2014/main" id="{31343C5E-3ADC-BDB9-1237-38E2B45014CD}"/>
              </a:ext>
              <a:ext uri="{C183D7F6-B498-43B3-948B-1728B52AA6E4}">
                <adec:decorative xmlns:adec="http://schemas.microsoft.com/office/drawing/2017/decorative" val="0"/>
              </a:ext>
            </a:extLst>
          </p:cNvPr>
          <p:cNvSpPr/>
          <p:nvPr/>
        </p:nvSpPr>
        <p:spPr bwMode="auto">
          <a:xfrm>
            <a:off x="3929750" y="2525571"/>
            <a:ext cx="2796723" cy="919567"/>
          </a:xfrm>
          <a:prstGeom prst="roundRect">
            <a:avLst>
              <a:gd name="adj" fmla="val 11783"/>
            </a:avLst>
          </a:prstGeom>
          <a:solidFill>
            <a:srgbClr val="ECECEA">
              <a:alpha val="15000"/>
            </a:srgbClr>
          </a:solidFill>
        </p:spPr>
        <p:txBody>
          <a:bodyPr wrap="square" lIns="91440" tIns="45720" rIns="137160" bIns="73152" rtlCol="0" anchor="t" anchorCtr="0">
            <a:spAutoFit/>
          </a:bodyPr>
          <a:lstStyle/>
          <a:p>
            <a:pPr defTabSz="2275850" fontAlgn="base">
              <a:spcBef>
                <a:spcPts val="200"/>
              </a:spcBef>
              <a:spcAft>
                <a:spcPts val="300"/>
              </a:spcAft>
              <a:tabLst>
                <a:tab pos="3701239" algn="l"/>
              </a:tabLst>
            </a:pPr>
            <a:r>
              <a:rPr lang="en-US" sz="11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Model</a:t>
            </a:r>
          </a:p>
          <a:p>
            <a:pPr marL="0" lvl="1" defTabSz="2275850" fontAlgn="base">
              <a:spcBef>
                <a:spcPts val="200"/>
              </a:spcBef>
              <a:spcAft>
                <a:spcPct val="0"/>
              </a:spcAft>
              <a:tabLst>
                <a:tab pos="3701239" algn="l"/>
              </a:tabLst>
            </a:pPr>
            <a:br>
              <a:rPr lang="en-US" sz="1100">
                <a:cs typeface="Segoe Sans Text" pitchFamily="2" charset="0"/>
              </a:rPr>
            </a:br>
            <a:br>
              <a:rPr lang="en-US" sz="1100">
                <a:cs typeface="Segoe Sans Text" pitchFamily="2" charset="0"/>
              </a:rPr>
            </a:br>
            <a:endParaRPr lang="en-US" sz="1100">
              <a:cs typeface="Segoe Sans Text" pitchFamily="2" charset="0"/>
            </a:endParaRPr>
          </a:p>
        </p:txBody>
      </p:sp>
      <p:pic>
        <p:nvPicPr>
          <p:cNvPr id="27" name="Picture 26" descr="Azure OpenAI">
            <a:extLst>
              <a:ext uri="{FF2B5EF4-FFF2-40B4-BE49-F238E27FC236}">
                <a16:creationId xmlns:a16="http://schemas.microsoft.com/office/drawing/2014/main" id="{53D8B229-9F72-F670-D8BF-2C6380BD563C}"/>
              </a:ext>
            </a:extLst>
          </p:cNvPr>
          <p:cNvPicPr>
            <a:picLocks noChangeAspect="1"/>
          </p:cNvPicPr>
          <p:nvPr/>
        </p:nvPicPr>
        <p:blipFill>
          <a:blip r:embed="rId3"/>
          <a:stretch>
            <a:fillRect/>
          </a:stretch>
        </p:blipFill>
        <p:spPr>
          <a:xfrm>
            <a:off x="4021663" y="2872025"/>
            <a:ext cx="432744" cy="432744"/>
          </a:xfrm>
          <a:prstGeom prst="rect">
            <a:avLst/>
          </a:prstGeom>
        </p:spPr>
      </p:pic>
      <p:pic>
        <p:nvPicPr>
          <p:cNvPr id="1026" name="Picture 2" descr="Meta">
            <a:extLst>
              <a:ext uri="{FF2B5EF4-FFF2-40B4-BE49-F238E27FC236}">
                <a16:creationId xmlns:a16="http://schemas.microsoft.com/office/drawing/2014/main" id="{95D3C84A-1705-5DE9-33C0-681F08637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734" y="2872337"/>
            <a:ext cx="575578" cy="4316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tral AI">
            <a:extLst>
              <a:ext uri="{FF2B5EF4-FFF2-40B4-BE49-F238E27FC236}">
                <a16:creationId xmlns:a16="http://schemas.microsoft.com/office/drawing/2014/main" id="{F7F51BD3-F7F6-6133-4155-38C1EFF164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52" r="61994" b="15981"/>
          <a:stretch>
            <a:fillRect/>
          </a:stretch>
        </p:blipFill>
        <p:spPr bwMode="auto">
          <a:xfrm>
            <a:off x="5152639" y="2872337"/>
            <a:ext cx="421695" cy="431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here">
            <a:extLst>
              <a:ext uri="{FF2B5EF4-FFF2-40B4-BE49-F238E27FC236}">
                <a16:creationId xmlns:a16="http://schemas.microsoft.com/office/drawing/2014/main" id="{57DA8049-889D-ECF4-C1D0-7E345BEC60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1276"/>
          <a:stretch>
            <a:fillRect/>
          </a:stretch>
        </p:blipFill>
        <p:spPr bwMode="auto">
          <a:xfrm>
            <a:off x="5692943" y="2892674"/>
            <a:ext cx="386099" cy="36293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6">
            <a:extLst>
              <a:ext uri="{FF2B5EF4-FFF2-40B4-BE49-F238E27FC236}">
                <a16:creationId xmlns:a16="http://schemas.microsoft.com/office/drawing/2014/main" id="{3AA6DEFF-0A8D-C2C5-889C-553DAFEF0F55}"/>
              </a:ext>
              <a:ext uri="{C183D7F6-B498-43B3-948B-1728B52AA6E4}">
                <adec:decorative xmlns:adec="http://schemas.microsoft.com/office/drawing/2017/decorative" val="0"/>
              </a:ext>
            </a:extLst>
          </p:cNvPr>
          <p:cNvSpPr/>
          <p:nvPr/>
        </p:nvSpPr>
        <p:spPr bwMode="auto">
          <a:xfrm>
            <a:off x="3929750" y="3512405"/>
            <a:ext cx="2796723" cy="919567"/>
          </a:xfrm>
          <a:prstGeom prst="roundRect">
            <a:avLst>
              <a:gd name="adj" fmla="val 11783"/>
            </a:avLst>
          </a:prstGeom>
          <a:solidFill>
            <a:srgbClr val="ECECEA">
              <a:alpha val="15000"/>
            </a:srgbClr>
          </a:solidFill>
        </p:spPr>
        <p:txBody>
          <a:bodyPr wrap="square" lIns="91440" tIns="45720" rIns="137160" bIns="73152" rtlCol="0" anchor="t" anchorCtr="0">
            <a:spAutoFit/>
          </a:bodyPr>
          <a:lstStyle/>
          <a:p>
            <a:pPr defTabSz="2275850" fontAlgn="base">
              <a:spcBef>
                <a:spcPts val="200"/>
              </a:spcBef>
              <a:spcAft>
                <a:spcPts val="300"/>
              </a:spcAft>
              <a:tabLst>
                <a:tab pos="3701239" algn="l"/>
              </a:tabLst>
            </a:pPr>
            <a:r>
              <a:rPr lang="en-US" sz="1100" b="1">
                <a:ln w="3175">
                  <a:noFill/>
                </a:ln>
                <a:gradFill flip="none" rotWithShape="1">
                  <a:gsLst>
                    <a:gs pos="57000">
                      <a:srgbClr val="D59ED7"/>
                    </a:gs>
                    <a:gs pos="80000">
                      <a:srgbClr val="8DC8E8"/>
                    </a:gs>
                    <a:gs pos="100000">
                      <a:srgbClr val="49C5B1"/>
                    </a:gs>
                    <a:gs pos="36000">
                      <a:srgbClr val="FFA38B"/>
                    </a:gs>
                  </a:gsLst>
                  <a:path path="circle">
                    <a:fillToRect l="100000" t="100000"/>
                  </a:path>
                  <a:tileRect r="-100000" b="-100000"/>
                </a:gradFill>
                <a:latin typeface="+mj-lt"/>
                <a:cs typeface="Segoe UI" pitchFamily="34" charset="0"/>
              </a:rPr>
              <a:t>Your data </a:t>
            </a:r>
            <a:r>
              <a:rPr lang="en-US" sz="900">
                <a:ln w="3175">
                  <a:noFill/>
                </a:ln>
                <a:solidFill>
                  <a:srgbClr val="FFFFFF">
                    <a:alpha val="50000"/>
                  </a:srgbClr>
                </a:solidFill>
                <a:cs typeface="Segoe UI" pitchFamily="34" charset="0"/>
              </a:rPr>
              <a:t>(optional)</a:t>
            </a:r>
          </a:p>
          <a:p>
            <a:pPr marL="0" lvl="1" defTabSz="2275850" fontAlgn="base">
              <a:spcBef>
                <a:spcPts val="200"/>
              </a:spcBef>
              <a:spcAft>
                <a:spcPct val="0"/>
              </a:spcAft>
              <a:tabLst>
                <a:tab pos="3701239" algn="l"/>
              </a:tabLst>
            </a:pPr>
            <a:br>
              <a:rPr lang="en-US" sz="1100">
                <a:cs typeface="Segoe Sans Text" pitchFamily="2" charset="0"/>
              </a:rPr>
            </a:br>
            <a:br>
              <a:rPr lang="en-US" sz="1100">
                <a:cs typeface="Segoe Sans Text" pitchFamily="2" charset="0"/>
              </a:rPr>
            </a:br>
            <a:endParaRPr lang="en-US" sz="1100">
              <a:cs typeface="Segoe Sans Text" pitchFamily="2" charset="0"/>
            </a:endParaRPr>
          </a:p>
        </p:txBody>
      </p:sp>
      <p:pic>
        <p:nvPicPr>
          <p:cNvPr id="32" name="Picture 4" descr="Azure AI Search icon">
            <a:extLst>
              <a:ext uri="{FF2B5EF4-FFF2-40B4-BE49-F238E27FC236}">
                <a16:creationId xmlns:a16="http://schemas.microsoft.com/office/drawing/2014/main" id="{CBE89817-0028-E311-A32B-92A39670F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2692" y="3876422"/>
            <a:ext cx="343663" cy="18042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7DA1BC7-4B07-727E-FEE7-562810AEED9E}"/>
              </a:ext>
            </a:extLst>
          </p:cNvPr>
          <p:cNvSpPr txBox="1"/>
          <p:nvPr/>
        </p:nvSpPr>
        <p:spPr>
          <a:xfrm>
            <a:off x="4330590" y="3876422"/>
            <a:ext cx="981038" cy="169277"/>
          </a:xfrm>
          <a:prstGeom prst="rect">
            <a:avLst/>
          </a:prstGeom>
          <a:noFill/>
        </p:spPr>
        <p:txBody>
          <a:bodyPr wrap="none" lIns="0" tIns="0" rIns="0" bIns="0" rtlCol="0">
            <a:spAutoFit/>
          </a:bodyPr>
          <a:lstStyle/>
          <a:p>
            <a:pPr marR="0" lvl="0" defTabSz="932742" rtl="0" eaLnBrk="1" fontAlgn="auto" latinLnBrk="0" hangingPunct="1">
              <a:lnSpc>
                <a:spcPct val="100000"/>
              </a:lnSpc>
              <a:spcBef>
                <a:spcPts val="600"/>
              </a:spcBef>
              <a:spcAft>
                <a:spcPts val="0"/>
              </a:spcAft>
              <a:buClrTx/>
              <a:buSzPct val="90000"/>
              <a:tabLst/>
              <a:defRPr/>
            </a:pPr>
            <a:r>
              <a:rPr kumimoji="0" lang="en-US" sz="1100" i="0" u="none" strike="noStrike" kern="1200" cap="none" spc="0" normalizeH="0" baseline="0" noProof="0">
                <a:ln>
                  <a:noFill/>
                </a:ln>
                <a:effectLst/>
                <a:uLnTx/>
                <a:uFillTx/>
                <a:ea typeface="+mn-ea"/>
                <a:cs typeface="Segoe Sans Text" pitchFamily="2" charset="0"/>
              </a:rPr>
              <a:t>Azure AI Search</a:t>
            </a:r>
          </a:p>
        </p:txBody>
      </p:sp>
      <p:pic>
        <p:nvPicPr>
          <p:cNvPr id="35" name="Picture 34" descr="Generic file icon">
            <a:extLst>
              <a:ext uri="{FF2B5EF4-FFF2-40B4-BE49-F238E27FC236}">
                <a16:creationId xmlns:a16="http://schemas.microsoft.com/office/drawing/2014/main" id="{7EAEAB95-C14A-992C-DB7B-66BC9A1D6800}"/>
              </a:ext>
            </a:extLst>
          </p:cNvPr>
          <p:cNvPicPr>
            <a:picLocks noChangeAspect="1"/>
          </p:cNvPicPr>
          <p:nvPr/>
        </p:nvPicPr>
        <p:blipFill>
          <a:blip r:embed="rId8"/>
          <a:stretch>
            <a:fillRect/>
          </a:stretch>
        </p:blipFill>
        <p:spPr>
          <a:xfrm>
            <a:off x="4074527" y="4118765"/>
            <a:ext cx="163508" cy="168598"/>
          </a:xfrm>
          <a:prstGeom prst="rect">
            <a:avLst/>
          </a:prstGeom>
        </p:spPr>
      </p:pic>
      <p:sp>
        <p:nvSpPr>
          <p:cNvPr id="34" name="TextBox 33">
            <a:extLst>
              <a:ext uri="{FF2B5EF4-FFF2-40B4-BE49-F238E27FC236}">
                <a16:creationId xmlns:a16="http://schemas.microsoft.com/office/drawing/2014/main" id="{C57073B4-FC72-4F07-FAA9-63920DD6E521}"/>
              </a:ext>
            </a:extLst>
          </p:cNvPr>
          <p:cNvSpPr txBox="1"/>
          <p:nvPr/>
        </p:nvSpPr>
        <p:spPr>
          <a:xfrm>
            <a:off x="4330590" y="4118086"/>
            <a:ext cx="1691169" cy="169277"/>
          </a:xfrm>
          <a:prstGeom prst="rect">
            <a:avLst/>
          </a:prstGeom>
          <a:noFill/>
        </p:spPr>
        <p:txBody>
          <a:bodyPr wrap="none" lIns="0" tIns="0" rIns="0" bIns="0" rtlCol="0" anchor="t">
            <a:spAutoFit/>
          </a:bodyPr>
          <a:lstStyle/>
          <a:p>
            <a:pPr defTabSz="932742">
              <a:spcBef>
                <a:spcPts val="600"/>
              </a:spcBef>
              <a:defRPr/>
            </a:pPr>
            <a:r>
              <a:rPr lang="en-US" sz="1100" b="1">
                <a:cs typeface="Segoe Sans Text"/>
              </a:rPr>
              <a:t>Files (local or Azure Blob)</a:t>
            </a:r>
            <a:endParaRPr lang="en-US" sz="1100"/>
          </a:p>
        </p:txBody>
      </p:sp>
      <p:sp>
        <p:nvSpPr>
          <p:cNvPr id="10" name="Rectangle: Rounded Corners 11">
            <a:extLst>
              <a:ext uri="{FF2B5EF4-FFF2-40B4-BE49-F238E27FC236}">
                <a16:creationId xmlns:a16="http://schemas.microsoft.com/office/drawing/2014/main" id="{7938C9AB-83C1-92CD-9DBC-20CDA79DACBD}"/>
              </a:ext>
              <a:ext uri="{C183D7F6-B498-43B3-948B-1728B52AA6E4}">
                <adec:decorative xmlns:adec="http://schemas.microsoft.com/office/drawing/2017/decorative" val="0"/>
              </a:ext>
            </a:extLst>
          </p:cNvPr>
          <p:cNvSpPr/>
          <p:nvPr/>
        </p:nvSpPr>
        <p:spPr bwMode="auto">
          <a:xfrm>
            <a:off x="3929750" y="4499240"/>
            <a:ext cx="2796723" cy="1655107"/>
          </a:xfrm>
          <a:prstGeom prst="roundRect">
            <a:avLst>
              <a:gd name="adj" fmla="val 6547"/>
            </a:avLst>
          </a:prstGeom>
          <a:solidFill>
            <a:srgbClr val="ECECEA">
              <a:alpha val="15000"/>
            </a:srgbClr>
          </a:solidFill>
        </p:spPr>
        <p:txBody>
          <a:bodyPr wrap="square" lIns="91440" tIns="45720" rIns="137160" bIns="73152" rtlCol="0" anchor="t" anchorCtr="0">
            <a:noAutofit/>
          </a:bodyPr>
          <a:lstStyle/>
          <a:p>
            <a:pPr defTabSz="2275850" fontAlgn="base">
              <a:spcBef>
                <a:spcPts val="200"/>
              </a:spcBef>
              <a:spcAft>
                <a:spcPts val="300"/>
              </a:spcAft>
              <a:tabLst>
                <a:tab pos="3701239" algn="l"/>
              </a:tabLst>
            </a:pPr>
            <a:r>
              <a:rPr lang="en-US" sz="11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LLM Tools</a:t>
            </a:r>
          </a:p>
          <a:p>
            <a:pPr marL="0" lvl="1" defTabSz="2275850" fontAlgn="base">
              <a:spcBef>
                <a:spcPts val="200"/>
              </a:spcBef>
              <a:spcAft>
                <a:spcPct val="0"/>
              </a:spcAft>
              <a:tabLst>
                <a:tab pos="3701239" algn="l"/>
              </a:tabLst>
            </a:pPr>
            <a:endParaRPr lang="en-US" sz="1100">
              <a:cs typeface="Segoe Sans Text" pitchFamily="2" charset="0"/>
            </a:endParaRPr>
          </a:p>
        </p:txBody>
      </p:sp>
      <p:sp>
        <p:nvSpPr>
          <p:cNvPr id="44" name="Rectangle: Rounded Corners 14">
            <a:extLst>
              <a:ext uri="{FF2B5EF4-FFF2-40B4-BE49-F238E27FC236}">
                <a16:creationId xmlns:a16="http://schemas.microsoft.com/office/drawing/2014/main" id="{F88EB5EE-586A-0097-0BBE-E55022FF1056}"/>
              </a:ext>
              <a:ext uri="{C183D7F6-B498-43B3-948B-1728B52AA6E4}">
                <adec:decorative xmlns:adec="http://schemas.microsoft.com/office/drawing/2017/decorative" val="0"/>
              </a:ext>
            </a:extLst>
          </p:cNvPr>
          <p:cNvSpPr/>
          <p:nvPr/>
        </p:nvSpPr>
        <p:spPr bwMode="auto">
          <a:xfrm>
            <a:off x="4075148" y="4891429"/>
            <a:ext cx="2724803" cy="1106457"/>
          </a:xfrm>
          <a:prstGeom prst="roundRect">
            <a:avLst>
              <a:gd name="adj" fmla="val 0"/>
            </a:avLst>
          </a:prstGeom>
          <a:noFill/>
        </p:spPr>
        <p:txBody>
          <a:bodyPr wrap="square" lIns="0" tIns="0" rIns="0" bIns="0" numCol="2" spcCol="91440" rtlCol="0" anchor="t" anchorCtr="0">
            <a:spAutoFit/>
          </a:bodyPr>
          <a:lstStyle/>
          <a:p>
            <a:pPr marL="0" lvl="1" defTabSz="932472" fontAlgn="base">
              <a:lnSpc>
                <a:spcPct val="90000"/>
              </a:lnSpc>
              <a:spcBef>
                <a:spcPts val="300"/>
              </a:spcBef>
              <a:spcAft>
                <a:spcPct val="0"/>
              </a:spcAft>
            </a:pPr>
            <a:r>
              <a:rPr lang="en-US" sz="1100" b="1">
                <a:cs typeface="Segoe Sans Text" pitchFamily="2" charset="0"/>
              </a:rPr>
              <a:t>MCP Servers</a:t>
            </a:r>
          </a:p>
          <a:p>
            <a:pPr marL="0" lvl="1" defTabSz="932472" fontAlgn="base">
              <a:lnSpc>
                <a:spcPct val="90000"/>
              </a:lnSpc>
              <a:spcBef>
                <a:spcPts val="300"/>
              </a:spcBef>
              <a:spcAft>
                <a:spcPct val="0"/>
              </a:spcAft>
            </a:pPr>
            <a:r>
              <a:rPr lang="en-US" sz="1100">
                <a:cs typeface="Segoe Sans Text" pitchFamily="2" charset="0"/>
              </a:rPr>
              <a:t>File Search</a:t>
            </a:r>
          </a:p>
          <a:p>
            <a:pPr marL="0" lvl="1" defTabSz="932472" fontAlgn="base">
              <a:lnSpc>
                <a:spcPct val="90000"/>
              </a:lnSpc>
              <a:spcBef>
                <a:spcPts val="300"/>
              </a:spcBef>
              <a:spcAft>
                <a:spcPct val="0"/>
              </a:spcAft>
            </a:pPr>
            <a:r>
              <a:rPr lang="en-US" sz="1100">
                <a:cs typeface="Segoe Sans Text" pitchFamily="2" charset="0"/>
              </a:rPr>
              <a:t>Code Interpreter</a:t>
            </a:r>
          </a:p>
          <a:p>
            <a:pPr marL="0" lvl="1" defTabSz="932472" fontAlgn="base">
              <a:lnSpc>
                <a:spcPct val="90000"/>
              </a:lnSpc>
              <a:spcBef>
                <a:spcPts val="300"/>
              </a:spcBef>
              <a:spcAft>
                <a:spcPct val="0"/>
              </a:spcAft>
            </a:pPr>
            <a:r>
              <a:rPr lang="en-US" sz="1100">
                <a:cs typeface="Segoe Sans Text" pitchFamily="2" charset="0"/>
              </a:rPr>
              <a:t>Function Calling</a:t>
            </a:r>
          </a:p>
          <a:p>
            <a:pPr marL="0" lvl="1" defTabSz="932472" fontAlgn="base">
              <a:lnSpc>
                <a:spcPct val="90000"/>
              </a:lnSpc>
              <a:spcBef>
                <a:spcPts val="300"/>
              </a:spcBef>
              <a:spcAft>
                <a:spcPct val="0"/>
              </a:spcAft>
            </a:pPr>
            <a:r>
              <a:rPr lang="en-US" sz="1100">
                <a:cs typeface="Segoe Sans Text" pitchFamily="2" charset="0"/>
              </a:rPr>
              <a:t>Bing Search</a:t>
            </a:r>
          </a:p>
          <a:p>
            <a:pPr marL="0" lvl="1" defTabSz="932472" fontAlgn="base">
              <a:lnSpc>
                <a:spcPct val="90000"/>
              </a:lnSpc>
              <a:spcBef>
                <a:spcPts val="300"/>
              </a:spcBef>
              <a:spcAft>
                <a:spcPct val="0"/>
              </a:spcAft>
            </a:pPr>
            <a:r>
              <a:rPr lang="en-US" sz="1100">
                <a:cs typeface="Segoe Sans Text" pitchFamily="2" charset="0"/>
              </a:rPr>
              <a:t>Microsoft SharePoint</a:t>
            </a:r>
          </a:p>
          <a:p>
            <a:pPr marL="0" lvl="1" defTabSz="932472" fontAlgn="base">
              <a:lnSpc>
                <a:spcPct val="90000"/>
              </a:lnSpc>
              <a:spcBef>
                <a:spcPts val="300"/>
              </a:spcBef>
              <a:spcAft>
                <a:spcPct val="0"/>
              </a:spcAft>
            </a:pPr>
            <a:r>
              <a:rPr lang="en-US" sz="1100">
                <a:cs typeface="Segoe Sans Text" pitchFamily="2" charset="0"/>
              </a:rPr>
              <a:t>Microsoft Fabric</a:t>
            </a:r>
          </a:p>
          <a:p>
            <a:pPr marL="0" lvl="1" defTabSz="932472" fontAlgn="base">
              <a:lnSpc>
                <a:spcPct val="90000"/>
              </a:lnSpc>
              <a:spcBef>
                <a:spcPts val="300"/>
              </a:spcBef>
              <a:spcAft>
                <a:spcPct val="0"/>
              </a:spcAft>
            </a:pPr>
            <a:r>
              <a:rPr lang="en-US" sz="1100">
                <a:cs typeface="Segoe Sans Text" pitchFamily="2" charset="0"/>
              </a:rPr>
              <a:t>Azure Logic Apps</a:t>
            </a:r>
          </a:p>
          <a:p>
            <a:pPr marL="0" lvl="1" defTabSz="932472" fontAlgn="base">
              <a:lnSpc>
                <a:spcPct val="90000"/>
              </a:lnSpc>
              <a:spcBef>
                <a:spcPts val="300"/>
              </a:spcBef>
              <a:spcAft>
                <a:spcPct val="0"/>
              </a:spcAft>
            </a:pPr>
            <a:r>
              <a:rPr lang="en-US" sz="1100">
                <a:cs typeface="Segoe Sans Text" pitchFamily="2" charset="0"/>
              </a:rPr>
              <a:t>Azure Functions</a:t>
            </a:r>
          </a:p>
          <a:p>
            <a:pPr marL="0" lvl="1" defTabSz="932472" fontAlgn="base">
              <a:lnSpc>
                <a:spcPct val="90000"/>
              </a:lnSpc>
              <a:spcBef>
                <a:spcPts val="300"/>
              </a:spcBef>
              <a:spcAft>
                <a:spcPct val="0"/>
              </a:spcAft>
            </a:pPr>
            <a:r>
              <a:rPr lang="en-US" sz="1100" err="1">
                <a:cs typeface="Segoe Sans Text" pitchFamily="2" charset="0"/>
              </a:rPr>
              <a:t>OpenAPI</a:t>
            </a:r>
            <a:r>
              <a:rPr lang="en-US" sz="1100">
                <a:cs typeface="Segoe Sans Text" pitchFamily="2" charset="0"/>
              </a:rPr>
              <a:t> 3.0 </a:t>
            </a:r>
            <a:br>
              <a:rPr lang="en-US" sz="1100">
                <a:cs typeface="Segoe Sans Text" pitchFamily="2" charset="0"/>
              </a:rPr>
            </a:br>
            <a:r>
              <a:rPr lang="en-US" sz="1100">
                <a:cs typeface="Segoe Sans Text" pitchFamily="2" charset="0"/>
              </a:rPr>
              <a:t>specified tools</a:t>
            </a:r>
            <a:endParaRPr lang="en-US" sz="1400">
              <a:cs typeface="Segoe Sans Text" pitchFamily="2" charset="0"/>
            </a:endParaRPr>
          </a:p>
        </p:txBody>
      </p:sp>
      <p:sp>
        <p:nvSpPr>
          <p:cNvPr id="6" name="Rectangle: Rounded Corners 5">
            <a:extLst>
              <a:ext uri="{FF2B5EF4-FFF2-40B4-BE49-F238E27FC236}">
                <a16:creationId xmlns:a16="http://schemas.microsoft.com/office/drawing/2014/main" id="{92B8BD76-A6F5-EE46-1EFB-3F87AAA76E51}"/>
              </a:ext>
              <a:ext uri="{C183D7F6-B498-43B3-948B-1728B52AA6E4}">
                <adec:decorative xmlns:adec="http://schemas.microsoft.com/office/drawing/2017/decorative" val="0"/>
              </a:ext>
            </a:extLst>
          </p:cNvPr>
          <p:cNvSpPr/>
          <p:nvPr/>
        </p:nvSpPr>
        <p:spPr bwMode="auto">
          <a:xfrm>
            <a:off x="6933281" y="1437518"/>
            <a:ext cx="2537290" cy="4831520"/>
          </a:xfrm>
          <a:prstGeom prst="roundRect">
            <a:avLst>
              <a:gd name="adj" fmla="val 6140"/>
            </a:avLst>
          </a:prstGeom>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r>
              <a:rPr lang="en-US" sz="1400">
                <a:ln w="3175">
                  <a:noFill/>
                </a:ln>
                <a:gradFill flip="none" rotWithShape="1">
                  <a:gsLst>
                    <a:gs pos="0">
                      <a:srgbClr val="F97483"/>
                    </a:gs>
                    <a:gs pos="100000">
                      <a:srgbClr val="41AFA1"/>
                    </a:gs>
                    <a:gs pos="68000">
                      <a:srgbClr val="46A0DE"/>
                    </a:gs>
                    <a:gs pos="31000">
                      <a:srgbClr val="CA6CCD"/>
                    </a:gs>
                  </a:gsLst>
                  <a:path path="circle">
                    <a:fillToRect l="100000" t="100000"/>
                  </a:path>
                  <a:tileRect r="-100000" b="-100000"/>
                </a:gradFill>
                <a:latin typeface="+mj-lt"/>
                <a:cs typeface="Segoe UI" pitchFamily="34" charset="0"/>
              </a:rPr>
              <a:t>Thread</a:t>
            </a:r>
          </a:p>
          <a:p>
            <a:pPr marL="0" lvl="1" defTabSz="932472" fontAlgn="base">
              <a:spcBef>
                <a:spcPct val="0"/>
              </a:spcBef>
              <a:spcAft>
                <a:spcPct val="0"/>
              </a:spcAft>
            </a:pPr>
            <a:r>
              <a:rPr lang="en-US" sz="1100">
                <a:cs typeface="Segoe Sans Text" pitchFamily="2" charset="0"/>
              </a:rPr>
              <a:t>Sales analysis</a:t>
            </a:r>
          </a:p>
        </p:txBody>
      </p:sp>
      <p:sp>
        <p:nvSpPr>
          <p:cNvPr id="11" name="Rectangle: Rounded Corners 12">
            <a:extLst>
              <a:ext uri="{FF2B5EF4-FFF2-40B4-BE49-F238E27FC236}">
                <a16:creationId xmlns:a16="http://schemas.microsoft.com/office/drawing/2014/main" id="{9FED11DA-4D10-1053-72C7-B367EA17838C}"/>
              </a:ext>
              <a:ext uri="{C183D7F6-B498-43B3-948B-1728B52AA6E4}">
                <adec:decorative xmlns:adec="http://schemas.microsoft.com/office/drawing/2017/decorative" val="0"/>
              </a:ext>
            </a:extLst>
          </p:cNvPr>
          <p:cNvSpPr/>
          <p:nvPr/>
        </p:nvSpPr>
        <p:spPr bwMode="auto">
          <a:xfrm>
            <a:off x="7078104" y="2142437"/>
            <a:ext cx="2170257" cy="563149"/>
          </a:xfrm>
          <a:prstGeom prst="roundRect">
            <a:avLst>
              <a:gd name="adj" fmla="val 12930"/>
            </a:avLst>
          </a:prstGeom>
          <a:solidFill>
            <a:srgbClr val="ECECEA">
              <a:alpha val="15000"/>
            </a:srgbClr>
          </a:solidFill>
        </p:spPr>
        <p:txBody>
          <a:bodyPr wrap="square" lIns="91440" tIns="45720" rIns="137160" bIns="73152" rtlCol="0" anchor="t" anchorCtr="0">
            <a:spAutoFit/>
          </a:bodyPr>
          <a:lstStyle/>
          <a:p>
            <a:pPr defTabSz="2275850" fontAlgn="base">
              <a:spcBef>
                <a:spcPts val="200"/>
              </a:spcBef>
              <a:spcAft>
                <a:spcPts val="300"/>
              </a:spcAft>
              <a:tabLst>
                <a:tab pos="3701239" algn="l"/>
              </a:tabLst>
            </a:pPr>
            <a:r>
              <a:rPr lang="en-US" sz="11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User’s message</a:t>
            </a:r>
          </a:p>
          <a:p>
            <a:pPr marL="0" lvl="1" defTabSz="2275850" fontAlgn="base">
              <a:spcBef>
                <a:spcPts val="200"/>
              </a:spcBef>
              <a:spcAft>
                <a:spcPct val="0"/>
              </a:spcAft>
              <a:tabLst>
                <a:tab pos="3701239" algn="l"/>
              </a:tabLst>
            </a:pPr>
            <a:r>
              <a:rPr lang="en-US" sz="1100">
                <a:cs typeface="Segoe Sans Text" pitchFamily="2" charset="0"/>
              </a:rPr>
              <a:t>Tell me the total sales by store</a:t>
            </a:r>
          </a:p>
        </p:txBody>
      </p:sp>
      <p:sp>
        <p:nvSpPr>
          <p:cNvPr id="7" name="Rectangle: Rounded Corners 8">
            <a:extLst>
              <a:ext uri="{FF2B5EF4-FFF2-40B4-BE49-F238E27FC236}">
                <a16:creationId xmlns:a16="http://schemas.microsoft.com/office/drawing/2014/main" id="{AD74F21C-CB9E-D206-07C0-809D11937FC1}"/>
              </a:ext>
              <a:ext uri="{C183D7F6-B498-43B3-948B-1728B52AA6E4}">
                <adec:decorative xmlns:adec="http://schemas.microsoft.com/office/drawing/2017/decorative" val="0"/>
              </a:ext>
            </a:extLst>
          </p:cNvPr>
          <p:cNvSpPr/>
          <p:nvPr/>
        </p:nvSpPr>
        <p:spPr bwMode="auto">
          <a:xfrm>
            <a:off x="9572261" y="1787979"/>
            <a:ext cx="2185400" cy="1804307"/>
          </a:xfrm>
          <a:prstGeom prst="roundRect">
            <a:avLst>
              <a:gd name="adj" fmla="val 8358"/>
            </a:avLst>
          </a:prstGeom>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r>
              <a:rPr lang="en-US" sz="1400">
                <a:ln w="3175">
                  <a:noFill/>
                </a:ln>
                <a:gradFill flip="none" rotWithShape="1">
                  <a:gsLst>
                    <a:gs pos="0">
                      <a:srgbClr val="F97483"/>
                    </a:gs>
                    <a:gs pos="100000">
                      <a:srgbClr val="41AFA1"/>
                    </a:gs>
                    <a:gs pos="68000">
                      <a:srgbClr val="46A0DE"/>
                    </a:gs>
                    <a:gs pos="31000">
                      <a:srgbClr val="CA6CCD"/>
                    </a:gs>
                  </a:gsLst>
                  <a:path path="circle">
                    <a:fillToRect l="100000" t="100000"/>
                  </a:path>
                  <a:tileRect r="-100000" b="-100000"/>
                </a:gradFill>
                <a:latin typeface="+mj-lt"/>
                <a:cs typeface="Segoe UI" pitchFamily="34" charset="0"/>
              </a:rPr>
              <a:t>Run 1</a:t>
            </a:r>
          </a:p>
        </p:txBody>
      </p:sp>
      <p:sp useBgFill="1">
        <p:nvSpPr>
          <p:cNvPr id="56" name="Rectangle 55">
            <a:extLst>
              <a:ext uri="{FF2B5EF4-FFF2-40B4-BE49-F238E27FC236}">
                <a16:creationId xmlns:a16="http://schemas.microsoft.com/office/drawing/2014/main" id="{89B733A8-DA64-6072-C7BF-3B6B733A9671}"/>
              </a:ext>
              <a:ext uri="{C183D7F6-B498-43B3-948B-1728B52AA6E4}">
                <adec:decorative xmlns:adec="http://schemas.microsoft.com/office/drawing/2017/decorative" val="1"/>
              </a:ext>
            </a:extLst>
          </p:cNvPr>
          <p:cNvSpPr/>
          <p:nvPr/>
        </p:nvSpPr>
        <p:spPr bwMode="auto">
          <a:xfrm>
            <a:off x="9397448" y="2372042"/>
            <a:ext cx="244213" cy="1039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cxnSp>
        <p:nvCxnSpPr>
          <p:cNvPr id="47" name="Straight Arrow Connector 46" descr="Arrow pointing to Run 1 step 1">
            <a:extLst>
              <a:ext uri="{FF2B5EF4-FFF2-40B4-BE49-F238E27FC236}">
                <a16:creationId xmlns:a16="http://schemas.microsoft.com/office/drawing/2014/main" id="{32F96A2D-6629-C28B-4C4E-A782C302ADE6}"/>
              </a:ext>
            </a:extLst>
          </p:cNvPr>
          <p:cNvCxnSpPr>
            <a:cxnSpLocks/>
          </p:cNvCxnSpPr>
          <p:nvPr/>
        </p:nvCxnSpPr>
        <p:spPr>
          <a:xfrm>
            <a:off x="9251806" y="2424011"/>
            <a:ext cx="530878" cy="0"/>
          </a:xfrm>
          <a:prstGeom prst="straightConnector1">
            <a:avLst/>
          </a:prstGeom>
          <a:ln>
            <a:solidFill>
              <a:schemeClr val="tx1"/>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sp>
        <p:nvSpPr>
          <p:cNvPr id="14" name="Flowchart: Connector 17">
            <a:extLst>
              <a:ext uri="{FF2B5EF4-FFF2-40B4-BE49-F238E27FC236}">
                <a16:creationId xmlns:a16="http://schemas.microsoft.com/office/drawing/2014/main" id="{92F96693-5D45-7EA0-C045-AAE113F70AE7}"/>
              </a:ext>
            </a:extLst>
          </p:cNvPr>
          <p:cNvSpPr>
            <a:spLocks noChangeAspect="1"/>
          </p:cNvSpPr>
          <p:nvPr/>
        </p:nvSpPr>
        <p:spPr bwMode="auto">
          <a:xfrm>
            <a:off x="9846269" y="2301693"/>
            <a:ext cx="244213" cy="244637"/>
          </a:xfrm>
          <a:prstGeom prst="flowChartConnector">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bg1"/>
                </a:solidFill>
                <a:latin typeface="+mj-lt"/>
                <a:ea typeface="Segoe UI" pitchFamily="34" charset="0"/>
                <a:cs typeface="Segoe UI" pitchFamily="34" charset="0"/>
              </a:rPr>
              <a:t>1</a:t>
            </a:r>
          </a:p>
        </p:txBody>
      </p:sp>
      <p:sp>
        <p:nvSpPr>
          <p:cNvPr id="15" name="Rectangle: Rounded Corners 19">
            <a:extLst>
              <a:ext uri="{FF2B5EF4-FFF2-40B4-BE49-F238E27FC236}">
                <a16:creationId xmlns:a16="http://schemas.microsoft.com/office/drawing/2014/main" id="{D1700AA3-7D21-9857-2C15-EE0C3594E69B}"/>
              </a:ext>
              <a:ext uri="{C183D7F6-B498-43B3-948B-1728B52AA6E4}">
                <adec:decorative xmlns:adec="http://schemas.microsoft.com/office/drawing/2017/decorative" val="0"/>
              </a:ext>
            </a:extLst>
          </p:cNvPr>
          <p:cNvSpPr/>
          <p:nvPr/>
        </p:nvSpPr>
        <p:spPr bwMode="auto">
          <a:xfrm>
            <a:off x="10192171" y="2301693"/>
            <a:ext cx="1170192" cy="338554"/>
          </a:xfrm>
          <a:prstGeom prst="rect">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32472" fontAlgn="base">
              <a:spcBef>
                <a:spcPct val="0"/>
              </a:spcBef>
              <a:spcAft>
                <a:spcPct val="0"/>
              </a:spcAft>
            </a:pPr>
            <a:r>
              <a:rPr lang="en-US" sz="11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MCP Calling Tool</a:t>
            </a:r>
          </a:p>
          <a:p>
            <a:pPr defTabSz="932472" fontAlgn="base">
              <a:spcBef>
                <a:spcPct val="0"/>
              </a:spcBef>
              <a:spcAft>
                <a:spcPct val="0"/>
              </a:spcAft>
            </a:pPr>
            <a:r>
              <a:rPr lang="en-US" sz="1100">
                <a:solidFill>
                  <a:schemeClr val="tx1"/>
                </a:solidFill>
                <a:cs typeface="Segoe Sans Text" pitchFamily="2" charset="0"/>
              </a:rPr>
              <a:t>Query Postgres DB</a:t>
            </a:r>
          </a:p>
        </p:txBody>
      </p:sp>
      <p:cxnSp>
        <p:nvCxnSpPr>
          <p:cNvPr id="37" name="Straight Connector 36">
            <a:extLst>
              <a:ext uri="{FF2B5EF4-FFF2-40B4-BE49-F238E27FC236}">
                <a16:creationId xmlns:a16="http://schemas.microsoft.com/office/drawing/2014/main" id="{0BF4CA9A-57AD-D600-51F6-2C0BBA3F28DF}"/>
              </a:ext>
              <a:ext uri="{C183D7F6-B498-43B3-948B-1728B52AA6E4}">
                <adec:decorative xmlns:adec="http://schemas.microsoft.com/office/drawing/2017/decorative" val="1"/>
              </a:ext>
            </a:extLst>
          </p:cNvPr>
          <p:cNvCxnSpPr>
            <a:cxnSpLocks/>
          </p:cNvCxnSpPr>
          <p:nvPr/>
        </p:nvCxnSpPr>
        <p:spPr>
          <a:xfrm>
            <a:off x="9968375" y="2546330"/>
            <a:ext cx="0" cy="5775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Flowchart: Connector 18">
            <a:extLst>
              <a:ext uri="{FF2B5EF4-FFF2-40B4-BE49-F238E27FC236}">
                <a16:creationId xmlns:a16="http://schemas.microsoft.com/office/drawing/2014/main" id="{F3D9CAC0-C37D-FCC3-274B-9D617C580A49}"/>
              </a:ext>
            </a:extLst>
          </p:cNvPr>
          <p:cNvSpPr>
            <a:spLocks noChangeAspect="1"/>
          </p:cNvSpPr>
          <p:nvPr/>
        </p:nvSpPr>
        <p:spPr bwMode="auto">
          <a:xfrm>
            <a:off x="9846269" y="3123919"/>
            <a:ext cx="244213" cy="244637"/>
          </a:xfrm>
          <a:prstGeom prst="flowChartConnector">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bg1"/>
                </a:solidFill>
                <a:latin typeface="+mj-lt"/>
                <a:ea typeface="Segoe UI" pitchFamily="34" charset="0"/>
                <a:cs typeface="Segoe UI" pitchFamily="34" charset="0"/>
              </a:rPr>
              <a:t>2</a:t>
            </a:r>
          </a:p>
        </p:txBody>
      </p:sp>
      <p:sp>
        <p:nvSpPr>
          <p:cNvPr id="16" name="Rectangle: Rounded Corners 20">
            <a:extLst>
              <a:ext uri="{FF2B5EF4-FFF2-40B4-BE49-F238E27FC236}">
                <a16:creationId xmlns:a16="http://schemas.microsoft.com/office/drawing/2014/main" id="{E274AB88-8606-A705-BF0C-92C646AA3BB1}"/>
              </a:ext>
              <a:ext uri="{C183D7F6-B498-43B3-948B-1728B52AA6E4}">
                <adec:decorative xmlns:adec="http://schemas.microsoft.com/office/drawing/2017/decorative" val="0"/>
              </a:ext>
            </a:extLst>
          </p:cNvPr>
          <p:cNvSpPr/>
          <p:nvPr/>
        </p:nvSpPr>
        <p:spPr bwMode="auto">
          <a:xfrm>
            <a:off x="10192171" y="3161599"/>
            <a:ext cx="985847" cy="169277"/>
          </a:xfrm>
          <a:prstGeom prst="rect">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32472" fontAlgn="base">
              <a:spcBef>
                <a:spcPct val="0"/>
              </a:spcBef>
              <a:spcAft>
                <a:spcPct val="0"/>
              </a:spcAft>
            </a:pPr>
            <a:r>
              <a:rPr lang="en-US" sz="1100">
                <a:solidFill>
                  <a:schemeClr val="tx1"/>
                </a:solidFill>
                <a:cs typeface="Segoe Sans Text" pitchFamily="2" charset="0"/>
              </a:rPr>
              <a:t>Create message</a:t>
            </a:r>
          </a:p>
        </p:txBody>
      </p:sp>
      <p:sp useBgFill="1">
        <p:nvSpPr>
          <p:cNvPr id="57" name="Rectangle 56">
            <a:extLst>
              <a:ext uri="{FF2B5EF4-FFF2-40B4-BE49-F238E27FC236}">
                <a16:creationId xmlns:a16="http://schemas.microsoft.com/office/drawing/2014/main" id="{9829758B-8346-5C2F-8606-32E681B95335}"/>
              </a:ext>
              <a:ext uri="{C183D7F6-B498-43B3-948B-1728B52AA6E4}">
                <adec:decorative xmlns:adec="http://schemas.microsoft.com/office/drawing/2017/decorative" val="1"/>
              </a:ext>
            </a:extLst>
          </p:cNvPr>
          <p:cNvSpPr/>
          <p:nvPr/>
        </p:nvSpPr>
        <p:spPr bwMode="auto">
          <a:xfrm>
            <a:off x="9397448" y="3194268"/>
            <a:ext cx="244213" cy="1039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cxnSp>
        <p:nvCxnSpPr>
          <p:cNvPr id="36" name="Straight Arrow Connector 35" descr="Arrow pointing to Agent's message">
            <a:extLst>
              <a:ext uri="{FF2B5EF4-FFF2-40B4-BE49-F238E27FC236}">
                <a16:creationId xmlns:a16="http://schemas.microsoft.com/office/drawing/2014/main" id="{BE1AC87B-E703-DBA3-8679-9B9909A46193}"/>
              </a:ext>
            </a:extLst>
          </p:cNvPr>
          <p:cNvCxnSpPr>
            <a:cxnSpLocks/>
          </p:cNvCxnSpPr>
          <p:nvPr/>
        </p:nvCxnSpPr>
        <p:spPr>
          <a:xfrm flipH="1">
            <a:off x="9321486" y="3246237"/>
            <a:ext cx="516619" cy="0"/>
          </a:xfrm>
          <a:prstGeom prst="straightConnector1">
            <a:avLst/>
          </a:prstGeom>
          <a:ln>
            <a:solidFill>
              <a:schemeClr val="tx1"/>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sp>
        <p:nvSpPr>
          <p:cNvPr id="12" name="Rectangle: Rounded Corners 14">
            <a:extLst>
              <a:ext uri="{FF2B5EF4-FFF2-40B4-BE49-F238E27FC236}">
                <a16:creationId xmlns:a16="http://schemas.microsoft.com/office/drawing/2014/main" id="{2EB8AED9-25E4-7CC6-3BFA-300B7D6D975B}"/>
              </a:ext>
              <a:ext uri="{C183D7F6-B498-43B3-948B-1728B52AA6E4}">
                <adec:decorative xmlns:adec="http://schemas.microsoft.com/office/drawing/2017/decorative" val="0"/>
              </a:ext>
            </a:extLst>
          </p:cNvPr>
          <p:cNvSpPr/>
          <p:nvPr/>
        </p:nvSpPr>
        <p:spPr bwMode="auto">
          <a:xfrm>
            <a:off x="7078105" y="2772307"/>
            <a:ext cx="2172510" cy="947860"/>
          </a:xfrm>
          <a:prstGeom prst="roundRect">
            <a:avLst>
              <a:gd name="adj" fmla="val 6998"/>
            </a:avLst>
          </a:prstGeom>
          <a:solidFill>
            <a:srgbClr val="ECECEA">
              <a:alpha val="15000"/>
            </a:srgbClr>
          </a:solidFill>
        </p:spPr>
        <p:txBody>
          <a:bodyPr wrap="square" lIns="91440" tIns="45720" rIns="137160" bIns="73152" rtlCol="0" anchor="t" anchorCtr="0">
            <a:spAutoFit/>
          </a:bodyPr>
          <a:lstStyle/>
          <a:p>
            <a:pPr defTabSz="2275850" fontAlgn="base">
              <a:spcBef>
                <a:spcPts val="200"/>
              </a:spcBef>
              <a:spcAft>
                <a:spcPts val="300"/>
              </a:spcAft>
              <a:tabLst>
                <a:tab pos="3701239" algn="l"/>
              </a:tabLst>
            </a:pPr>
            <a:r>
              <a:rPr lang="en-US" sz="11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Agent’s message</a:t>
            </a:r>
          </a:p>
          <a:p>
            <a:pPr marL="0" lvl="1" defTabSz="2275850" fontAlgn="base">
              <a:spcBef>
                <a:spcPts val="200"/>
              </a:spcBef>
              <a:spcAft>
                <a:spcPct val="0"/>
              </a:spcAft>
              <a:tabLst>
                <a:tab pos="3701239" algn="l"/>
              </a:tabLst>
            </a:pPr>
            <a:r>
              <a:rPr lang="en-US" sz="1100">
                <a:cs typeface="Segoe Sans Text" pitchFamily="2" charset="0"/>
              </a:rPr>
              <a:t>Here is the sales:</a:t>
            </a:r>
          </a:p>
          <a:p>
            <a:pPr marL="0" lvl="1" defTabSz="2275850" fontAlgn="base">
              <a:spcBef>
                <a:spcPts val="200"/>
              </a:spcBef>
              <a:spcAft>
                <a:spcPct val="0"/>
              </a:spcAft>
              <a:tabLst>
                <a:tab pos="3701239" algn="l"/>
              </a:tabLst>
            </a:pPr>
            <a:r>
              <a:rPr lang="en-US" sz="1100">
                <a:cs typeface="Segoe Sans Text" pitchFamily="2" charset="0"/>
              </a:rPr>
              <a:t>Online: $15478.00</a:t>
            </a:r>
          </a:p>
          <a:p>
            <a:pPr marL="0" lvl="1" defTabSz="2275850" fontAlgn="base">
              <a:spcBef>
                <a:spcPts val="200"/>
              </a:spcBef>
              <a:spcAft>
                <a:spcPct val="0"/>
              </a:spcAft>
              <a:tabLst>
                <a:tab pos="3701239" algn="l"/>
              </a:tabLst>
            </a:pPr>
            <a:r>
              <a:rPr lang="en-US" sz="1100">
                <a:cs typeface="Segoe Sans Text" pitchFamily="2" charset="0"/>
              </a:rPr>
              <a:t>Seattle: $78792.00</a:t>
            </a:r>
          </a:p>
        </p:txBody>
      </p:sp>
      <p:sp>
        <p:nvSpPr>
          <p:cNvPr id="20" name="Rectangle: Rounded Corners 7">
            <a:extLst>
              <a:ext uri="{FF2B5EF4-FFF2-40B4-BE49-F238E27FC236}">
                <a16:creationId xmlns:a16="http://schemas.microsoft.com/office/drawing/2014/main" id="{E60CB355-BF41-3D0C-8F0C-1A8223224843}"/>
              </a:ext>
              <a:ext uri="{C183D7F6-B498-43B3-948B-1728B52AA6E4}">
                <adec:decorative xmlns:adec="http://schemas.microsoft.com/office/drawing/2017/decorative" val="0"/>
              </a:ext>
            </a:extLst>
          </p:cNvPr>
          <p:cNvSpPr/>
          <p:nvPr/>
        </p:nvSpPr>
        <p:spPr bwMode="auto">
          <a:xfrm>
            <a:off x="7078104" y="4120180"/>
            <a:ext cx="2170257" cy="568204"/>
          </a:xfrm>
          <a:prstGeom prst="roundRect">
            <a:avLst>
              <a:gd name="adj" fmla="val 14584"/>
            </a:avLst>
          </a:prstGeom>
          <a:solidFill>
            <a:srgbClr val="ECECEA">
              <a:alpha val="15000"/>
            </a:srgbClr>
          </a:solidFill>
        </p:spPr>
        <p:txBody>
          <a:bodyPr wrap="square" lIns="91440" tIns="45720" rIns="137160" bIns="73152" rtlCol="0" anchor="t" anchorCtr="0">
            <a:spAutoFit/>
          </a:bodyPr>
          <a:lstStyle/>
          <a:p>
            <a:pPr defTabSz="2275850" fontAlgn="base">
              <a:spcBef>
                <a:spcPts val="200"/>
              </a:spcBef>
              <a:spcAft>
                <a:spcPts val="300"/>
              </a:spcAft>
              <a:tabLst>
                <a:tab pos="3701239" algn="l"/>
              </a:tabLst>
            </a:pPr>
            <a:r>
              <a:rPr lang="en-US" sz="11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User’s message</a:t>
            </a:r>
          </a:p>
          <a:p>
            <a:pPr marL="0" lvl="1" defTabSz="2275850" fontAlgn="base">
              <a:spcBef>
                <a:spcPts val="200"/>
              </a:spcBef>
              <a:spcAft>
                <a:spcPct val="0"/>
              </a:spcAft>
              <a:tabLst>
                <a:tab pos="3701239" algn="l"/>
              </a:tabLst>
            </a:pPr>
            <a:r>
              <a:rPr lang="en-US" sz="1100">
                <a:cs typeface="Segoe Sans Text" pitchFamily="2" charset="0"/>
              </a:rPr>
              <a:t>Show as a pie chart</a:t>
            </a:r>
          </a:p>
        </p:txBody>
      </p:sp>
      <p:sp>
        <p:nvSpPr>
          <p:cNvPr id="8" name="Rectangle: Rounded Corners 9">
            <a:extLst>
              <a:ext uri="{FF2B5EF4-FFF2-40B4-BE49-F238E27FC236}">
                <a16:creationId xmlns:a16="http://schemas.microsoft.com/office/drawing/2014/main" id="{904578AA-EF55-F24D-B91A-C9CF108585E3}"/>
              </a:ext>
              <a:ext uri="{C183D7F6-B498-43B3-948B-1728B52AA6E4}">
                <adec:decorative xmlns:adec="http://schemas.microsoft.com/office/drawing/2017/decorative" val="0"/>
              </a:ext>
            </a:extLst>
          </p:cNvPr>
          <p:cNvSpPr/>
          <p:nvPr/>
        </p:nvSpPr>
        <p:spPr bwMode="auto">
          <a:xfrm>
            <a:off x="9572260" y="3803376"/>
            <a:ext cx="2185400" cy="2008413"/>
          </a:xfrm>
          <a:prstGeom prst="roundRect">
            <a:avLst>
              <a:gd name="adj" fmla="val 7433"/>
            </a:avLst>
          </a:prstGeom>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182880" bIns="91440" numCol="1" spcCol="0" rtlCol="0" fromWordArt="0" anchor="t" anchorCtr="0" forceAA="0" compatLnSpc="1">
            <a:prstTxWarp prst="textNoShape">
              <a:avLst/>
            </a:prstTxWarp>
            <a:noAutofit/>
          </a:bodyPr>
          <a:lstStyle/>
          <a:p>
            <a:pPr defTabSz="932472" fontAlgn="base">
              <a:spcBef>
                <a:spcPct val="0"/>
              </a:spcBef>
              <a:spcAft>
                <a:spcPts val="300"/>
              </a:spcAft>
            </a:pPr>
            <a:r>
              <a:rPr lang="en-US" sz="1400">
                <a:ln w="3175">
                  <a:noFill/>
                </a:ln>
                <a:gradFill flip="none" rotWithShape="1">
                  <a:gsLst>
                    <a:gs pos="0">
                      <a:srgbClr val="F97483"/>
                    </a:gs>
                    <a:gs pos="100000">
                      <a:srgbClr val="41AFA1"/>
                    </a:gs>
                    <a:gs pos="68000">
                      <a:srgbClr val="46A0DE"/>
                    </a:gs>
                    <a:gs pos="31000">
                      <a:srgbClr val="CA6CCD"/>
                    </a:gs>
                  </a:gsLst>
                  <a:path path="circle">
                    <a:fillToRect l="100000" t="100000"/>
                  </a:path>
                  <a:tileRect r="-100000" b="-100000"/>
                </a:gradFill>
                <a:latin typeface="+mj-lt"/>
                <a:cs typeface="Segoe UI" pitchFamily="34" charset="0"/>
              </a:rPr>
              <a:t>Run 2</a:t>
            </a:r>
          </a:p>
        </p:txBody>
      </p:sp>
      <p:sp useBgFill="1">
        <p:nvSpPr>
          <p:cNvPr id="58" name="Rectangle 57">
            <a:extLst>
              <a:ext uri="{FF2B5EF4-FFF2-40B4-BE49-F238E27FC236}">
                <a16:creationId xmlns:a16="http://schemas.microsoft.com/office/drawing/2014/main" id="{55281FD1-6B15-0F6F-0D04-E595D4224EFF}"/>
              </a:ext>
              <a:ext uri="{C183D7F6-B498-43B3-948B-1728B52AA6E4}">
                <adec:decorative xmlns:adec="http://schemas.microsoft.com/office/drawing/2017/decorative" val="1"/>
              </a:ext>
            </a:extLst>
          </p:cNvPr>
          <p:cNvSpPr/>
          <p:nvPr/>
        </p:nvSpPr>
        <p:spPr bwMode="auto">
          <a:xfrm>
            <a:off x="9397448" y="4352313"/>
            <a:ext cx="244213" cy="1039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cxnSp>
        <p:nvCxnSpPr>
          <p:cNvPr id="38" name="Straight Arrow Connector 37" descr="Arrow pointing to Run 2 step 1">
            <a:extLst>
              <a:ext uri="{FF2B5EF4-FFF2-40B4-BE49-F238E27FC236}">
                <a16:creationId xmlns:a16="http://schemas.microsoft.com/office/drawing/2014/main" id="{ADEA73E4-EEC1-8D16-5625-CBD18C5F7EBC}"/>
              </a:ext>
            </a:extLst>
          </p:cNvPr>
          <p:cNvCxnSpPr>
            <a:cxnSpLocks/>
          </p:cNvCxnSpPr>
          <p:nvPr/>
        </p:nvCxnSpPr>
        <p:spPr>
          <a:xfrm flipV="1">
            <a:off x="9251806" y="4403957"/>
            <a:ext cx="530878" cy="650"/>
          </a:xfrm>
          <a:prstGeom prst="straightConnector1">
            <a:avLst/>
          </a:prstGeom>
          <a:ln>
            <a:solidFill>
              <a:schemeClr val="tx1"/>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sp>
        <p:nvSpPr>
          <p:cNvPr id="25" name="Flowchart: Connector 27">
            <a:extLst>
              <a:ext uri="{FF2B5EF4-FFF2-40B4-BE49-F238E27FC236}">
                <a16:creationId xmlns:a16="http://schemas.microsoft.com/office/drawing/2014/main" id="{0192616C-74BB-FB69-BE1D-3B567F32616D}"/>
              </a:ext>
            </a:extLst>
          </p:cNvPr>
          <p:cNvSpPr>
            <a:spLocks noChangeAspect="1"/>
          </p:cNvSpPr>
          <p:nvPr/>
        </p:nvSpPr>
        <p:spPr bwMode="auto">
          <a:xfrm>
            <a:off x="9846269" y="4281964"/>
            <a:ext cx="244213" cy="244637"/>
          </a:xfrm>
          <a:prstGeom prst="flowChartConnector">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bg1"/>
                </a:solidFill>
                <a:latin typeface="+mj-lt"/>
                <a:ea typeface="Segoe UI" pitchFamily="34" charset="0"/>
                <a:cs typeface="Segoe UI" pitchFamily="34" charset="0"/>
              </a:rPr>
              <a:t>1</a:t>
            </a:r>
          </a:p>
        </p:txBody>
      </p:sp>
      <p:sp>
        <p:nvSpPr>
          <p:cNvPr id="22" name="Rectangle 21">
            <a:extLst>
              <a:ext uri="{FF2B5EF4-FFF2-40B4-BE49-F238E27FC236}">
                <a16:creationId xmlns:a16="http://schemas.microsoft.com/office/drawing/2014/main" id="{7E0ABD8F-45C6-1A33-0FC0-FD78E5C75A1E}"/>
              </a:ext>
              <a:ext uri="{C183D7F6-B498-43B3-948B-1728B52AA6E4}">
                <adec:decorative xmlns:adec="http://schemas.microsoft.com/office/drawing/2017/decorative" val="0"/>
              </a:ext>
            </a:extLst>
          </p:cNvPr>
          <p:cNvSpPr/>
          <p:nvPr/>
        </p:nvSpPr>
        <p:spPr bwMode="auto">
          <a:xfrm>
            <a:off x="10192171" y="4281964"/>
            <a:ext cx="1391407" cy="338554"/>
          </a:xfrm>
          <a:prstGeom prst="rect">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32472" fontAlgn="base">
              <a:spcBef>
                <a:spcPct val="0"/>
              </a:spcBef>
              <a:spcAft>
                <a:spcPct val="0"/>
              </a:spcAft>
            </a:pPr>
            <a:r>
              <a:rPr lang="en-US" sz="11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Code Interpreter Tool</a:t>
            </a:r>
          </a:p>
          <a:p>
            <a:pPr defTabSz="932472" fontAlgn="base">
              <a:spcBef>
                <a:spcPct val="0"/>
              </a:spcBef>
              <a:spcAft>
                <a:spcPct val="0"/>
              </a:spcAft>
            </a:pPr>
            <a:r>
              <a:rPr lang="en-US" sz="1100">
                <a:solidFill>
                  <a:schemeClr val="tx1"/>
                </a:solidFill>
                <a:cs typeface="Segoe Sans Text" pitchFamily="2" charset="0"/>
              </a:rPr>
              <a:t>Create a pie chart</a:t>
            </a:r>
          </a:p>
        </p:txBody>
      </p:sp>
      <p:cxnSp>
        <p:nvCxnSpPr>
          <p:cNvPr id="40" name="Straight Connector 39">
            <a:extLst>
              <a:ext uri="{FF2B5EF4-FFF2-40B4-BE49-F238E27FC236}">
                <a16:creationId xmlns:a16="http://schemas.microsoft.com/office/drawing/2014/main" id="{5B698D3C-F95A-8DD0-3DE1-29DF1953953E}"/>
              </a:ext>
              <a:ext uri="{C183D7F6-B498-43B3-948B-1728B52AA6E4}">
                <adec:decorative xmlns:adec="http://schemas.microsoft.com/office/drawing/2017/decorative" val="1"/>
              </a:ext>
            </a:extLst>
          </p:cNvPr>
          <p:cNvCxnSpPr>
            <a:cxnSpLocks/>
          </p:cNvCxnSpPr>
          <p:nvPr/>
        </p:nvCxnSpPr>
        <p:spPr>
          <a:xfrm>
            <a:off x="9968375" y="4526601"/>
            <a:ext cx="0" cy="8058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Flowchart: Connector 25">
            <a:extLst>
              <a:ext uri="{FF2B5EF4-FFF2-40B4-BE49-F238E27FC236}">
                <a16:creationId xmlns:a16="http://schemas.microsoft.com/office/drawing/2014/main" id="{1C94A010-11C1-197F-47C1-E4CC86092AC0}"/>
              </a:ext>
            </a:extLst>
          </p:cNvPr>
          <p:cNvSpPr>
            <a:spLocks noChangeAspect="1"/>
          </p:cNvSpPr>
          <p:nvPr/>
        </p:nvSpPr>
        <p:spPr bwMode="auto">
          <a:xfrm>
            <a:off x="9846269" y="5332407"/>
            <a:ext cx="244213" cy="244637"/>
          </a:xfrm>
          <a:prstGeom prst="flowChartConnector">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bg1"/>
                </a:solidFill>
                <a:latin typeface="+mj-lt"/>
                <a:ea typeface="Segoe UI" pitchFamily="34" charset="0"/>
                <a:cs typeface="Segoe UI" pitchFamily="34" charset="0"/>
              </a:rPr>
              <a:t>2</a:t>
            </a:r>
          </a:p>
        </p:txBody>
      </p:sp>
      <p:sp>
        <p:nvSpPr>
          <p:cNvPr id="23" name="Rectangle 22">
            <a:extLst>
              <a:ext uri="{FF2B5EF4-FFF2-40B4-BE49-F238E27FC236}">
                <a16:creationId xmlns:a16="http://schemas.microsoft.com/office/drawing/2014/main" id="{441C518B-3FBD-7A09-A0BF-4BE5C5E99C1C}"/>
              </a:ext>
              <a:ext uri="{C183D7F6-B498-43B3-948B-1728B52AA6E4}">
                <adec:decorative xmlns:adec="http://schemas.microsoft.com/office/drawing/2017/decorative" val="0"/>
              </a:ext>
            </a:extLst>
          </p:cNvPr>
          <p:cNvSpPr/>
          <p:nvPr/>
        </p:nvSpPr>
        <p:spPr bwMode="auto">
          <a:xfrm>
            <a:off x="10192171" y="5370087"/>
            <a:ext cx="985847" cy="169277"/>
          </a:xfrm>
          <a:prstGeom prst="rect">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32472" fontAlgn="base">
              <a:spcBef>
                <a:spcPct val="0"/>
              </a:spcBef>
              <a:spcAft>
                <a:spcPct val="0"/>
              </a:spcAft>
            </a:pPr>
            <a:r>
              <a:rPr lang="en-US" sz="1100">
                <a:solidFill>
                  <a:schemeClr val="tx1"/>
                </a:solidFill>
                <a:cs typeface="Segoe Sans Text" pitchFamily="2" charset="0"/>
              </a:rPr>
              <a:t>Create message</a:t>
            </a:r>
          </a:p>
        </p:txBody>
      </p:sp>
      <p:sp useBgFill="1">
        <p:nvSpPr>
          <p:cNvPr id="59" name="Rectangle 58">
            <a:extLst>
              <a:ext uri="{FF2B5EF4-FFF2-40B4-BE49-F238E27FC236}">
                <a16:creationId xmlns:a16="http://schemas.microsoft.com/office/drawing/2014/main" id="{5385B32A-5CDB-8934-4F61-8DBEA6AF6C3B}"/>
              </a:ext>
              <a:ext uri="{C183D7F6-B498-43B3-948B-1728B52AA6E4}">
                <adec:decorative xmlns:adec="http://schemas.microsoft.com/office/drawing/2017/decorative" val="1"/>
              </a:ext>
            </a:extLst>
          </p:cNvPr>
          <p:cNvSpPr/>
          <p:nvPr/>
        </p:nvSpPr>
        <p:spPr bwMode="auto">
          <a:xfrm>
            <a:off x="9397448" y="5402756"/>
            <a:ext cx="244213" cy="1039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cxnSp>
        <p:nvCxnSpPr>
          <p:cNvPr id="39" name="Straight Arrow Connector 38" descr="Arrow pointing to Agent's message">
            <a:extLst>
              <a:ext uri="{FF2B5EF4-FFF2-40B4-BE49-F238E27FC236}">
                <a16:creationId xmlns:a16="http://schemas.microsoft.com/office/drawing/2014/main" id="{7898DD51-0F5A-FC3C-F05C-01C49F213C37}"/>
              </a:ext>
            </a:extLst>
          </p:cNvPr>
          <p:cNvCxnSpPr>
            <a:cxnSpLocks/>
          </p:cNvCxnSpPr>
          <p:nvPr/>
        </p:nvCxnSpPr>
        <p:spPr>
          <a:xfrm flipH="1">
            <a:off x="9321486" y="5454725"/>
            <a:ext cx="516619" cy="0"/>
          </a:xfrm>
          <a:prstGeom prst="straightConnector1">
            <a:avLst/>
          </a:prstGeom>
          <a:ln>
            <a:solidFill>
              <a:schemeClr val="tx1"/>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sp>
        <p:nvSpPr>
          <p:cNvPr id="21" name="Rectangle: Rounded Corners 13">
            <a:extLst>
              <a:ext uri="{FF2B5EF4-FFF2-40B4-BE49-F238E27FC236}">
                <a16:creationId xmlns:a16="http://schemas.microsoft.com/office/drawing/2014/main" id="{2C840F82-4FFF-C572-A7D4-680FDBE85BAD}"/>
              </a:ext>
              <a:ext uri="{C183D7F6-B498-43B3-948B-1728B52AA6E4}">
                <adec:decorative xmlns:adec="http://schemas.microsoft.com/office/drawing/2017/decorative" val="0"/>
              </a:ext>
            </a:extLst>
          </p:cNvPr>
          <p:cNvSpPr/>
          <p:nvPr/>
        </p:nvSpPr>
        <p:spPr bwMode="auto">
          <a:xfrm>
            <a:off x="7078104" y="4755104"/>
            <a:ext cx="2170257" cy="1399243"/>
          </a:xfrm>
          <a:prstGeom prst="roundRect">
            <a:avLst>
              <a:gd name="adj" fmla="val 6998"/>
            </a:avLst>
          </a:prstGeom>
          <a:solidFill>
            <a:srgbClr val="ECECEA">
              <a:alpha val="15000"/>
            </a:srgbClr>
          </a:solidFill>
        </p:spPr>
        <p:txBody>
          <a:bodyPr wrap="square" lIns="91440" tIns="45720" rIns="137160" bIns="73152" rtlCol="0" anchor="t" anchorCtr="0">
            <a:noAutofit/>
          </a:bodyPr>
          <a:lstStyle/>
          <a:p>
            <a:pPr defTabSz="2275850" fontAlgn="base">
              <a:spcBef>
                <a:spcPts val="200"/>
              </a:spcBef>
              <a:spcAft>
                <a:spcPts val="400"/>
              </a:spcAft>
              <a:tabLst>
                <a:tab pos="3701239" algn="l"/>
              </a:tabLst>
            </a:pPr>
            <a:r>
              <a:rPr lang="en-US" sz="11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cs typeface="Segoe UI" pitchFamily="34" charset="0"/>
              </a:rPr>
              <a:t>Agent’s message</a:t>
            </a:r>
          </a:p>
          <a:p>
            <a:pPr defTabSz="2275850" fontAlgn="base">
              <a:spcBef>
                <a:spcPts val="200"/>
              </a:spcBef>
              <a:spcAft>
                <a:spcPts val="400"/>
              </a:spcAft>
              <a:tabLst>
                <a:tab pos="3701239" algn="l"/>
              </a:tabLst>
            </a:pPr>
            <a:endParaRPr lang="en-US" sz="1100" b="1">
              <a:ln w="3175">
                <a:noFill/>
              </a:ln>
              <a:gradFill flip="none" rotWithShape="1">
                <a:gsLst>
                  <a:gs pos="0">
                    <a:srgbClr val="F97483"/>
                  </a:gs>
                  <a:gs pos="100000">
                    <a:srgbClr val="41AFA1"/>
                  </a:gs>
                  <a:gs pos="68000">
                    <a:srgbClr val="46A0DE"/>
                  </a:gs>
                  <a:gs pos="31000">
                    <a:srgbClr val="CA6CCD"/>
                  </a:gs>
                </a:gsLst>
                <a:path path="circle">
                  <a:fillToRect l="100000" t="100000"/>
                </a:path>
                <a:tileRect r="-100000" b="-100000"/>
              </a:gradFill>
              <a:latin typeface="+mj-lt"/>
              <a:cs typeface="Segoe UI" pitchFamily="34" charset="0"/>
            </a:endParaRPr>
          </a:p>
        </p:txBody>
      </p:sp>
      <p:pic>
        <p:nvPicPr>
          <p:cNvPr id="41" name="Picture 40" descr="Pie chart">
            <a:extLst>
              <a:ext uri="{FF2B5EF4-FFF2-40B4-BE49-F238E27FC236}">
                <a16:creationId xmlns:a16="http://schemas.microsoft.com/office/drawing/2014/main" id="{83BF7DB2-2B85-1F10-6243-C17E820B0A7F}"/>
              </a:ext>
            </a:extLst>
          </p:cNvPr>
          <p:cNvPicPr>
            <a:picLocks noChangeAspect="1"/>
          </p:cNvPicPr>
          <p:nvPr/>
        </p:nvPicPr>
        <p:blipFill>
          <a:blip r:embed="rId9"/>
          <a:srcRect t="-6433"/>
          <a:stretch>
            <a:fillRect/>
          </a:stretch>
        </p:blipFill>
        <p:spPr>
          <a:xfrm>
            <a:off x="7184735" y="5106540"/>
            <a:ext cx="1043327" cy="929120"/>
          </a:xfrm>
          <a:prstGeom prst="roundRect">
            <a:avLst>
              <a:gd name="adj" fmla="val 8476"/>
            </a:avLst>
          </a:prstGeom>
          <a:solidFill>
            <a:srgbClr val="FFFFFF"/>
          </a:solidFill>
        </p:spPr>
      </p:pic>
    </p:spTree>
    <p:extLst>
      <p:ext uri="{BB962C8B-B14F-4D97-AF65-F5344CB8AC3E}">
        <p14:creationId xmlns:p14="http://schemas.microsoft.com/office/powerpoint/2010/main" val="363299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2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3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9"/>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1"/>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40"/>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4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8"/>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 grpId="0" animBg="1"/>
      <p:bldP spid="4" grpId="0" animBg="1"/>
      <p:bldP spid="5" grpId="0" animBg="1"/>
      <p:bldP spid="9" grpId="0" animBg="1"/>
      <p:bldP spid="19" grpId="0" animBg="1"/>
      <p:bldP spid="33" grpId="0"/>
      <p:bldP spid="34" grpId="0"/>
      <p:bldP spid="10" grpId="0" animBg="1"/>
      <p:bldP spid="44" grpId="0" animBg="1"/>
      <p:bldP spid="6" grpId="0" animBg="1"/>
      <p:bldP spid="11" grpId="0" animBg="1"/>
      <p:bldP spid="7" grpId="0" animBg="1"/>
      <p:bldP spid="56" grpId="0" animBg="1"/>
      <p:bldP spid="14" grpId="0" animBg="1"/>
      <p:bldP spid="15" grpId="0"/>
      <p:bldP spid="18" grpId="0" animBg="1"/>
      <p:bldP spid="16" grpId="0"/>
      <p:bldP spid="57" grpId="0" animBg="1"/>
      <p:bldP spid="12" grpId="0" animBg="1"/>
      <p:bldP spid="20" grpId="0" animBg="1"/>
      <p:bldP spid="8" grpId="0" animBg="1"/>
      <p:bldP spid="58" grpId="0" animBg="1"/>
      <p:bldP spid="25" grpId="0" animBg="1"/>
      <p:bldP spid="22" grpId="0"/>
      <p:bldP spid="24" grpId="0" animBg="1"/>
      <p:bldP spid="23" grpId="0"/>
      <p:bldP spid="59"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wrap="square" anchor="t">
            <a:normAutofit/>
          </a:bodyPr>
          <a:lstStyle/>
          <a:p>
            <a:pPr algn="ctr"/>
            <a:r>
              <a:rPr lang="en-US"/>
              <a:t>Observability </a:t>
            </a:r>
          </a:p>
        </p:txBody>
      </p:sp>
      <p:sp>
        <p:nvSpPr>
          <p:cNvPr id="8" name="Rounded Rectangle 14">
            <a:extLst>
              <a:ext uri="{FF2B5EF4-FFF2-40B4-BE49-F238E27FC236}">
                <a16:creationId xmlns:a16="http://schemas.microsoft.com/office/drawing/2014/main" id="{00F88145-60A9-86AC-64D2-E11FE66AB39E}"/>
              </a:ext>
              <a:ext uri="{C183D7F6-B498-43B3-948B-1728B52AA6E4}">
                <adec:decorative xmlns:adec="http://schemas.microsoft.com/office/drawing/2017/decorative" val="1"/>
              </a:ext>
            </a:extLst>
          </p:cNvPr>
          <p:cNvSpPr/>
          <p:nvPr/>
        </p:nvSpPr>
        <p:spPr bwMode="auto">
          <a:xfrm>
            <a:off x="584199" y="1518557"/>
            <a:ext cx="11025188" cy="4277951"/>
          </a:xfrm>
          <a:prstGeom prst="roundRect">
            <a:avLst>
              <a:gd name="adj" fmla="val 8870"/>
            </a:avLst>
          </a:prstGeom>
          <a:ln w="19050" cap="rnd">
            <a:gradFill flip="none" rotWithShape="1">
              <a:gsLst>
                <a:gs pos="0">
                  <a:srgbClr val="F97382"/>
                </a:gs>
                <a:gs pos="32000">
                  <a:srgbClr val="A58AD4"/>
                </a:gs>
                <a:gs pos="100000">
                  <a:srgbClr val="41AFA1"/>
                </a:gs>
                <a:gs pos="68000">
                  <a:srgbClr val="46A0D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9728" tIns="73152" rIns="182880" bIns="91440" numCol="1" spcCol="0" rtlCol="0" fromWordArt="0" anchor="t" anchorCtr="0" forceAA="0" compatLnSpc="1">
            <a:prstTxWarp prst="textNoShape">
              <a:avLst/>
            </a:prstTxWarp>
            <a:noAutofit/>
          </a:bodyPr>
          <a:lstStyle/>
          <a:p>
            <a:pPr defTabSz="932472" fontAlgn="base">
              <a:spcBef>
                <a:spcPct val="0"/>
              </a:spcBef>
              <a:spcAft>
                <a:spcPts val="300"/>
              </a:spcAft>
            </a:pPr>
            <a:endParaRPr lang="en-US" sz="1400">
              <a:ln w="3175">
                <a:noFill/>
              </a:ln>
              <a:gradFill flip="none" rotWithShape="1">
                <a:gsLst>
                  <a:gs pos="0">
                    <a:srgbClr val="F97483"/>
                  </a:gs>
                  <a:gs pos="100000">
                    <a:srgbClr val="41AFA1"/>
                  </a:gs>
                  <a:gs pos="68000">
                    <a:srgbClr val="46A0DE"/>
                  </a:gs>
                  <a:gs pos="31000">
                    <a:srgbClr val="CA6CCD"/>
                  </a:gs>
                </a:gsLst>
                <a:path path="circle">
                  <a:fillToRect l="100000" t="100000"/>
                </a:path>
                <a:tileRect r="-100000" b="-100000"/>
              </a:gradFill>
              <a:latin typeface="+mj-lt"/>
              <a:cs typeface="Segoe UI" pitchFamily="34" charset="0"/>
            </a:endParaRPr>
          </a:p>
        </p:txBody>
      </p:sp>
      <p:sp>
        <p:nvSpPr>
          <p:cNvPr id="6" name="Text Placeholder 5"/>
          <p:cNvSpPr>
            <a:spLocks noGrp="1"/>
          </p:cNvSpPr>
          <p:nvPr>
            <p:ph type="body" sz="quarter" idx="4294967295"/>
          </p:nvPr>
        </p:nvSpPr>
        <p:spPr>
          <a:xfrm>
            <a:off x="1158081" y="2251763"/>
            <a:ext cx="3444195" cy="2811539"/>
          </a:xfrm>
        </p:spPr>
        <p:txBody>
          <a:bodyPr vert="horz" wrap="square" lIns="0" tIns="0" rIns="0" bIns="0" rtlCol="0" anchor="t">
            <a:spAutoFit/>
          </a:bodyPr>
          <a:lstStyle/>
          <a:p>
            <a:pPr marL="0" indent="0">
              <a:lnSpc>
                <a:spcPct val="90000"/>
              </a:lnSpc>
              <a:buNone/>
            </a:pPr>
            <a:r>
              <a:rPr lang="en-US" sz="2900"/>
              <a:t>Observability ensures AI systems are reliable, safe </a:t>
            </a:r>
            <a:br>
              <a:rPr lang="en-US" sz="2900"/>
            </a:br>
            <a:r>
              <a:rPr lang="en-US" sz="2900"/>
              <a:t>and high-quality by enabling continuous monitoring and evaluation.</a:t>
            </a:r>
          </a:p>
        </p:txBody>
      </p:sp>
      <p:sp>
        <p:nvSpPr>
          <p:cNvPr id="3" name="TextBox 2">
            <a:extLst>
              <a:ext uri="{FF2B5EF4-FFF2-40B4-BE49-F238E27FC236}">
                <a16:creationId xmlns:a16="http://schemas.microsoft.com/office/drawing/2014/main" id="{7D9B9E3F-8A55-2A0B-ADC2-3C80EBB477A3}"/>
              </a:ext>
            </a:extLst>
          </p:cNvPr>
          <p:cNvSpPr txBox="1">
            <a:spLocks/>
          </p:cNvSpPr>
          <p:nvPr/>
        </p:nvSpPr>
        <p:spPr>
          <a:xfrm>
            <a:off x="5087494" y="2024562"/>
            <a:ext cx="6036674" cy="3265941"/>
          </a:xfrm>
          <a:prstGeom prst="roundRect">
            <a:avLst>
              <a:gd name="adj" fmla="val 6543"/>
            </a:avLst>
          </a:prstGeom>
          <a:solidFill>
            <a:srgbClr val="C6E3F3">
              <a:alpha val="15000"/>
            </a:srgbClr>
          </a:solidFill>
        </p:spPr>
        <p:txBody>
          <a:bodyPr wrap="square" lIns="274320" tIns="274320" rIns="274320" bIns="274320" rtlCol="0" anchor="ctr" anchorCtr="0">
            <a:noAutofit/>
          </a:bodyPr>
          <a:lstStyle>
            <a:defPPr>
              <a:defRPr lang="en-US"/>
            </a:defPPr>
            <a:lvl1pPr algn="ctr" defTabSz="2275850" fontAlgn="base">
              <a:spcBef>
                <a:spcPts val="200"/>
              </a:spcBef>
              <a:spcAft>
                <a:spcPct val="0"/>
              </a:spcAft>
              <a:tabLst>
                <a:tab pos="3701239" algn="l"/>
              </a:tabLst>
              <a:defRPr b="1">
                <a:ln w="3175">
                  <a:noFill/>
                </a:ln>
                <a:gradFill>
                  <a:gsLst>
                    <a:gs pos="22936">
                      <a:schemeClr val="tx1"/>
                    </a:gs>
                    <a:gs pos="38000">
                      <a:schemeClr val="tx1"/>
                    </a:gs>
                  </a:gsLst>
                  <a:path path="circle">
                    <a:fillToRect l="100000" t="100000"/>
                  </a:path>
                </a:gradFill>
                <a:latin typeface="Segoe UI Variable Display Semibold"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lgn="l" defTabSz="932742" fontAlgn="auto">
              <a:lnSpc>
                <a:spcPct val="90000"/>
              </a:lnSpc>
              <a:spcBef>
                <a:spcPts val="1200"/>
              </a:spcBef>
              <a:spcAft>
                <a:spcPts val="600"/>
              </a:spcAft>
              <a:buSzPct val="90000"/>
              <a:tabLst/>
              <a:defRPr/>
            </a:pPr>
            <a:r>
              <a:rPr lang="en-US" sz="2800">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rPr>
              <a:t>Microsoft Foundry:</a:t>
            </a:r>
          </a:p>
          <a:p>
            <a:pPr lvl="0" algn="l" defTabSz="932742" fontAlgn="auto">
              <a:spcBef>
                <a:spcPts val="3000"/>
              </a:spcBef>
              <a:spcAft>
                <a:spcPts val="0"/>
              </a:spcAft>
              <a:buSzPct val="90000"/>
              <a:tabLst/>
              <a:defRPr/>
            </a:pPr>
            <a:r>
              <a:rPr lang="en-US" sz="2200" b="0">
                <a:ln>
                  <a:noFill/>
                </a:ln>
                <a:solidFill>
                  <a:srgbClr val="FFFFFF"/>
                </a:solidFill>
                <a:latin typeface="Segoe UI"/>
                <a:cs typeface="Segoe UI"/>
              </a:rPr>
              <a:t>Evaluators (</a:t>
            </a:r>
            <a:r>
              <a:rPr lang="en-US" sz="2200" b="0" err="1">
                <a:ln>
                  <a:noFill/>
                </a:ln>
                <a:solidFill>
                  <a:srgbClr val="FFFFFF"/>
                </a:solidFill>
                <a:latin typeface="Segoe UI"/>
                <a:cs typeface="Segoe UI"/>
              </a:rPr>
              <a:t>e.g</a:t>
            </a:r>
            <a:r>
              <a:rPr lang="en-US" sz="2200" b="0">
                <a:ln>
                  <a:noFill/>
                </a:ln>
                <a:solidFill>
                  <a:srgbClr val="FFFFFF"/>
                </a:solidFill>
                <a:latin typeface="Segoe UI"/>
                <a:cs typeface="Segoe UI"/>
              </a:rPr>
              <a:t> quality and safety)</a:t>
            </a:r>
          </a:p>
          <a:p>
            <a:pPr lvl="0" algn="l" defTabSz="932742" fontAlgn="auto">
              <a:spcBef>
                <a:spcPts val="3000"/>
              </a:spcBef>
              <a:spcAft>
                <a:spcPts val="0"/>
              </a:spcAft>
              <a:buSzPct val="90000"/>
              <a:tabLst/>
              <a:defRPr/>
            </a:pPr>
            <a:r>
              <a:rPr lang="en-US" sz="2200" b="0">
                <a:ln>
                  <a:noFill/>
                </a:ln>
                <a:solidFill>
                  <a:srgbClr val="FFFFFF"/>
                </a:solidFill>
                <a:latin typeface="Segoe UI"/>
                <a:cs typeface="Segoe UI"/>
              </a:rPr>
              <a:t>Dashboards and Azure Monitor </a:t>
            </a:r>
          </a:p>
          <a:p>
            <a:pPr lvl="0" algn="l" defTabSz="932742" fontAlgn="auto">
              <a:spcBef>
                <a:spcPts val="3000"/>
              </a:spcBef>
              <a:spcAft>
                <a:spcPts val="0"/>
              </a:spcAft>
              <a:buSzPct val="90000"/>
              <a:tabLst/>
              <a:defRPr/>
            </a:pPr>
            <a:r>
              <a:rPr lang="en-US" sz="2200" b="0">
                <a:ln>
                  <a:noFill/>
                </a:ln>
                <a:solidFill>
                  <a:srgbClr val="FFFFFF"/>
                </a:solidFill>
                <a:latin typeface="Segoe UI"/>
                <a:cs typeface="Segoe UI"/>
              </a:rPr>
              <a:t>Tracing</a:t>
            </a:r>
          </a:p>
        </p:txBody>
      </p:sp>
      <p:cxnSp>
        <p:nvCxnSpPr>
          <p:cNvPr id="4" name="Straight Connector 3">
            <a:extLst>
              <a:ext uri="{FF2B5EF4-FFF2-40B4-BE49-F238E27FC236}">
                <a16:creationId xmlns:a16="http://schemas.microsoft.com/office/drawing/2014/main" id="{8619E886-3A1A-0D86-1151-5EC8AD13DDBE}"/>
              </a:ext>
              <a:ext uri="{C183D7F6-B498-43B3-948B-1728B52AA6E4}">
                <adec:decorative xmlns:adec="http://schemas.microsoft.com/office/drawing/2017/decorative" val="1"/>
              </a:ext>
            </a:extLst>
          </p:cNvPr>
          <p:cNvCxnSpPr>
            <a:cxnSpLocks/>
          </p:cNvCxnSpPr>
          <p:nvPr/>
        </p:nvCxnSpPr>
        <p:spPr>
          <a:xfrm>
            <a:off x="5454888" y="3001194"/>
            <a:ext cx="5669280" cy="0"/>
          </a:xfrm>
          <a:prstGeom prst="line">
            <a:avLst/>
          </a:prstGeom>
          <a:ln w="12700" cap="rnd">
            <a:solidFill>
              <a:schemeClr val="tx1">
                <a:alpha val="4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8C7475B-8093-2144-4B5C-8572D807DEAF}"/>
              </a:ext>
              <a:ext uri="{C183D7F6-B498-43B3-948B-1728B52AA6E4}">
                <adec:decorative xmlns:adec="http://schemas.microsoft.com/office/drawing/2017/decorative" val="1"/>
              </a:ext>
            </a:extLst>
          </p:cNvPr>
          <p:cNvCxnSpPr>
            <a:cxnSpLocks/>
          </p:cNvCxnSpPr>
          <p:nvPr/>
        </p:nvCxnSpPr>
        <p:spPr>
          <a:xfrm>
            <a:off x="5454888" y="3732714"/>
            <a:ext cx="5669280" cy="0"/>
          </a:xfrm>
          <a:prstGeom prst="line">
            <a:avLst/>
          </a:prstGeom>
          <a:ln w="12700" cap="rnd">
            <a:solidFill>
              <a:schemeClr val="tx1">
                <a:alpha val="4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D4B8D7B-2BD2-CA31-E261-3E2E0FFD004B}"/>
              </a:ext>
              <a:ext uri="{C183D7F6-B498-43B3-948B-1728B52AA6E4}">
                <adec:decorative xmlns:adec="http://schemas.microsoft.com/office/drawing/2017/decorative" val="1"/>
              </a:ext>
            </a:extLst>
          </p:cNvPr>
          <p:cNvCxnSpPr>
            <a:cxnSpLocks/>
          </p:cNvCxnSpPr>
          <p:nvPr/>
        </p:nvCxnSpPr>
        <p:spPr>
          <a:xfrm>
            <a:off x="5454888" y="4464234"/>
            <a:ext cx="5669280" cy="0"/>
          </a:xfrm>
          <a:prstGeom prst="line">
            <a:avLst/>
          </a:prstGeom>
          <a:ln w="12700" cap="rnd">
            <a:solidFill>
              <a:schemeClr val="tx1">
                <a:alpha val="4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6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repeatDur="0" restart="never" fill="hold" grpId="0" nodeType="withEffect">
                                  <p:stCondLst>
                                    <p:cond delay="0"/>
                                  </p:stCondLst>
                                  <p:childTnLst>
                                    <p:set>
                                      <p:cBhvr additive="base">
                                        <p:cTn id="9" dur="1" fill="hold">
                                          <p:stCondLst>
                                            <p:cond delay="0"/>
                                          </p:stCondLst>
                                        </p:cTn>
                                        <p:tgtEl>
                                          <p:spTgt spid="3"/>
                                        </p:tgtEl>
                                        <p:attrNameLst>
                                          <p:attrName>style.visibility</p:attrName>
                                        </p:attrNameLst>
                                      </p:cBhvr>
                                      <p:to>
                                        <p:strVal val="visible"/>
                                      </p:to>
                                    </p:set>
                                    <p:animEffect transition="in" filter="fade">
                                      <p:cBhvr additive="base">
                                        <p:cTn id="10" dur="500"/>
                                        <p:tgtEl>
                                          <p:spTgt spid="3"/>
                                        </p:tgtEl>
                                      </p:cBhvr>
                                    </p:animEffect>
                                  </p:childTnLst>
                                </p:cTn>
                              </p:par>
                              <p:par>
                                <p:cTn id="11" presetID="42" presetClass="path" presetSubtype="0" repeatDur="0" decel="100000" restart="never" fill="hold" grpId="1" nodeType="withEffect">
                                  <p:stCondLst>
                                    <p:cond delay="0"/>
                                  </p:stCondLst>
                                  <p:childTnLst>
                                    <p:animMotion origin="layout" path="M -3.75E-6 -3.33333E-6 L -3.75E-6 0.03542 " pathEditMode="relative" rAng="0" ptsTypes="AA">
                                      <p:cBhvr additive="base">
                                        <p:cTn id="12" dur="700" spd="-100000" fill="hold"/>
                                        <p:tgtEl>
                                          <p:spTgt spid="3"/>
                                        </p:tgtEl>
                                        <p:attrNameLst>
                                          <p:attrName>ppt_x</p:attrName>
                                          <p:attrName>ppt_y</p:attrName>
                                        </p:attrNameLst>
                                      </p:cBhvr>
                                      <p:rCtr x="0" y="1759"/>
                                    </p:animMotion>
                                  </p:childTnLst>
                                </p:cTn>
                              </p:par>
                              <p:par>
                                <p:cTn id="13" presetID="10" presetClass="entr" presetSubtype="0" repeatDur="0" restart="never" fill="hold" nodeType="withEffect">
                                  <p:stCondLst>
                                    <p:cond delay="0"/>
                                  </p:stCondLst>
                                  <p:childTnLst>
                                    <p:set>
                                      <p:cBhvr additive="base">
                                        <p:cTn id="14" dur="1" fill="hold">
                                          <p:stCondLst>
                                            <p:cond delay="0"/>
                                          </p:stCondLst>
                                        </p:cTn>
                                        <p:tgtEl>
                                          <p:spTgt spid="4"/>
                                        </p:tgtEl>
                                        <p:attrNameLst>
                                          <p:attrName>style.visibility</p:attrName>
                                        </p:attrNameLst>
                                      </p:cBhvr>
                                      <p:to>
                                        <p:strVal val="visible"/>
                                      </p:to>
                                    </p:set>
                                    <p:animEffect transition="in" filter="fade">
                                      <p:cBhvr additive="base">
                                        <p:cTn id="15" dur="500"/>
                                        <p:tgtEl>
                                          <p:spTgt spid="4"/>
                                        </p:tgtEl>
                                      </p:cBhvr>
                                    </p:animEffect>
                                  </p:childTnLst>
                                </p:cTn>
                              </p:par>
                              <p:par>
                                <p:cTn id="16" presetID="42" presetClass="path" presetSubtype="0" repeatDur="0" decel="100000" restart="never" fill="hold" nodeType="withEffect">
                                  <p:stCondLst>
                                    <p:cond delay="0"/>
                                  </p:stCondLst>
                                  <p:childTnLst>
                                    <p:animMotion origin="layout" path="M 2.29167E-6 -1.48148E-6 L 2.29167E-6 0.03542 " pathEditMode="relative" rAng="0" ptsTypes="AA">
                                      <p:cBhvr additive="base">
                                        <p:cTn id="17" dur="700" spd="-100000" fill="hold"/>
                                        <p:tgtEl>
                                          <p:spTgt spid="4"/>
                                        </p:tgtEl>
                                        <p:attrNameLst>
                                          <p:attrName>ppt_x</p:attrName>
                                          <p:attrName>ppt_y</p:attrName>
                                        </p:attrNameLst>
                                      </p:cBhvr>
                                      <p:rCtr x="0" y="1759"/>
                                    </p:animMotion>
                                  </p:childTnLst>
                                </p:cTn>
                              </p:par>
                              <p:par>
                                <p:cTn id="18" presetID="10" presetClass="entr" presetSubtype="0" repeatDur="0" restart="never" fill="hold" nodeType="withEffect">
                                  <p:stCondLst>
                                    <p:cond delay="0"/>
                                  </p:stCondLst>
                                  <p:childTnLst>
                                    <p:set>
                                      <p:cBhvr additive="base">
                                        <p:cTn id="19" dur="1" fill="hold">
                                          <p:stCondLst>
                                            <p:cond delay="0"/>
                                          </p:stCondLst>
                                        </p:cTn>
                                        <p:tgtEl>
                                          <p:spTgt spid="5"/>
                                        </p:tgtEl>
                                        <p:attrNameLst>
                                          <p:attrName>style.visibility</p:attrName>
                                        </p:attrNameLst>
                                      </p:cBhvr>
                                      <p:to>
                                        <p:strVal val="visible"/>
                                      </p:to>
                                    </p:set>
                                    <p:animEffect transition="in" filter="fade">
                                      <p:cBhvr additive="base">
                                        <p:cTn id="20" dur="500"/>
                                        <p:tgtEl>
                                          <p:spTgt spid="5"/>
                                        </p:tgtEl>
                                      </p:cBhvr>
                                    </p:animEffect>
                                  </p:childTnLst>
                                </p:cTn>
                              </p:par>
                              <p:par>
                                <p:cTn id="21" presetID="42" presetClass="path" presetSubtype="0" repeatDur="0" decel="100000" restart="never" fill="hold" nodeType="withEffect">
                                  <p:stCondLst>
                                    <p:cond delay="0"/>
                                  </p:stCondLst>
                                  <p:childTnLst>
                                    <p:animMotion origin="layout" path="M 2.29167E-6 -2.96296E-6 L 2.29167E-6 0.03542 " pathEditMode="relative" rAng="0" ptsTypes="AA">
                                      <p:cBhvr additive="base">
                                        <p:cTn id="22" dur="700" spd="-100000" fill="hold"/>
                                        <p:tgtEl>
                                          <p:spTgt spid="5"/>
                                        </p:tgtEl>
                                        <p:attrNameLst>
                                          <p:attrName>ppt_x</p:attrName>
                                          <p:attrName>ppt_y</p:attrName>
                                        </p:attrNameLst>
                                      </p:cBhvr>
                                      <p:rCtr x="0" y="1759"/>
                                    </p:animMotion>
                                  </p:childTnLst>
                                </p:cTn>
                              </p:par>
                              <p:par>
                                <p:cTn id="23" presetID="10" presetClass="entr" presetSubtype="0" repeatDur="0" restart="never" fill="hold" nodeType="withEffect">
                                  <p:stCondLst>
                                    <p:cond delay="0"/>
                                  </p:stCondLst>
                                  <p:childTnLst>
                                    <p:set>
                                      <p:cBhvr additive="base">
                                        <p:cTn id="24" dur="1" fill="hold">
                                          <p:stCondLst>
                                            <p:cond delay="0"/>
                                          </p:stCondLst>
                                        </p:cTn>
                                        <p:tgtEl>
                                          <p:spTgt spid="7"/>
                                        </p:tgtEl>
                                        <p:attrNameLst>
                                          <p:attrName>style.visibility</p:attrName>
                                        </p:attrNameLst>
                                      </p:cBhvr>
                                      <p:to>
                                        <p:strVal val="visible"/>
                                      </p:to>
                                    </p:set>
                                    <p:animEffect transition="in" filter="fade">
                                      <p:cBhvr additive="base">
                                        <p:cTn id="25" dur="500"/>
                                        <p:tgtEl>
                                          <p:spTgt spid="7"/>
                                        </p:tgtEl>
                                      </p:cBhvr>
                                    </p:animEffect>
                                  </p:childTnLst>
                                </p:cTn>
                              </p:par>
                              <p:par>
                                <p:cTn id="26" presetID="42" presetClass="path" presetSubtype="0" repeatDur="0" decel="100000" restart="never" fill="hold" nodeType="withEffect">
                                  <p:stCondLst>
                                    <p:cond delay="0"/>
                                  </p:stCondLst>
                                  <p:childTnLst>
                                    <p:animMotion origin="layout" path="M 2.29167E-6 4.07407E-6 L 2.29167E-6 0.03541 " pathEditMode="relative" rAng="0" ptsTypes="AA">
                                      <p:cBhvr additive="base">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0"/>
                                  </p:stCondLst>
                                  <p:childTnLst>
                                    <p:animMotion origin="layout" path="M 0 -3.33333E-6 L 0 0.03542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decel="100000" fill="hold" grpId="1" nodeType="withEffect">
                                  <p:stCondLst>
                                    <p:cond delay="0"/>
                                  </p:stCondLst>
                                  <p:childTnLst>
                                    <p:animMotion origin="layout" path="M 0 -3.33333E-6 L 0 0.03542 " pathEditMode="relative" rAng="0" ptsTypes="AA">
                                      <p:cBhvr>
                                        <p:cTn id="37"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animBg="1"/>
      <p:bldP spid="8" grpId="1" animBg="1"/>
      <p:bldP spid="6" grpId="0"/>
      <p:bldP spid="6" grpId="1"/>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1">
            <a:extLst>
              <a:ext uri="{FF2B5EF4-FFF2-40B4-BE49-F238E27FC236}">
                <a16:creationId xmlns:a16="http://schemas.microsoft.com/office/drawing/2014/main" id="{BF6B4B52-EEBD-7AB9-04DA-F421B3796599}"/>
              </a:ext>
              <a:ext uri="{C183D7F6-B498-43B3-948B-1728B52AA6E4}">
                <adec:decorative xmlns:adec="http://schemas.microsoft.com/office/drawing/2017/decorative" val="0"/>
              </a:ext>
            </a:extLst>
          </p:cNvPr>
          <p:cNvSpPr>
            <a:spLocks noGrp="1"/>
          </p:cNvSpPr>
          <p:nvPr>
            <p:ph type="title" idx="4294967295"/>
          </p:nvPr>
        </p:nvSpPr>
        <p:spPr bwMode="auto">
          <a:xfrm>
            <a:off x="4741078" y="1671515"/>
            <a:ext cx="2709843" cy="852607"/>
          </a:xfrm>
          <a:prstGeom prst="roundRect">
            <a:avLst>
              <a:gd name="adj" fmla="val 42206"/>
            </a:avLst>
          </a:prstGeom>
          <a:gradFill flip="none" rotWithShape="1">
            <a:gsLst>
              <a:gs pos="68000">
                <a:srgbClr val="0A6BBA"/>
              </a:gs>
              <a:gs pos="100000">
                <a:srgbClr val="318581"/>
              </a:gs>
              <a:gs pos="0">
                <a:srgbClr val="F65567"/>
              </a:gs>
              <a:gs pos="32000">
                <a:srgbClr val="7656AD"/>
              </a:gs>
            </a:gsLst>
            <a:path path="circle">
              <a:fillToRect l="100000" t="100000"/>
            </a:path>
            <a:tileRect r="-100000" b="-100000"/>
          </a:gradFill>
          <a:ln>
            <a:noFill/>
            <a:prstDash/>
          </a:ln>
          <a:effectLst/>
        </p:spPr>
        <p:txBody>
          <a:bodyPr rot="0" spcFirstLastPara="0" vertOverflow="overflow" horzOverflow="overflow" vert="horz" wrap="none" lIns="182880" tIns="18288" rIns="182880" bIns="73152" numCol="1" spcCol="0" rtlCol="0" fromWordArt="0" anchor="ctr" anchorCtr="0" forceAA="0" compatLnSpc="1">
            <a:prstTxWarp prst="textNoShape">
              <a:avLst/>
            </a:prstTxWarp>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491033"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13761">
                      <a:srgbClr val="FFFFFF"/>
                    </a:gs>
                    <a:gs pos="34000">
                      <a:srgbClr val="FFFFFF"/>
                    </a:gs>
                  </a:gsLst>
                  <a:path path="circle">
                    <a:fillToRect l="100000" t="100000"/>
                  </a:path>
                </a:gradFill>
                <a:effectLst/>
                <a:uLnTx/>
                <a:uFillTx/>
                <a:latin typeface="Segoe UI Semibold" panose="020B0502040204020203" pitchFamily="34" charset="0"/>
                <a:ea typeface="+mn-ea"/>
                <a:cs typeface="Segoe Sans Display Semibold" pitchFamily="2" charset="0"/>
              </a:rPr>
              <a:t>Workshop</a:t>
            </a:r>
          </a:p>
        </p:txBody>
      </p:sp>
      <p:sp>
        <p:nvSpPr>
          <p:cNvPr id="10" name="TextBox 9">
            <a:extLst>
              <a:ext uri="{FF2B5EF4-FFF2-40B4-BE49-F238E27FC236}">
                <a16:creationId xmlns:a16="http://schemas.microsoft.com/office/drawing/2014/main" id="{CB2C0993-3526-E6D9-6871-5FFB2026FB77}"/>
              </a:ext>
            </a:extLst>
          </p:cNvPr>
          <p:cNvSpPr txBox="1"/>
          <p:nvPr/>
        </p:nvSpPr>
        <p:spPr>
          <a:xfrm>
            <a:off x="2596516" y="3047751"/>
            <a:ext cx="6998967" cy="997196"/>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a:solidFill>
                  <a:srgbClr val="FFFFFF"/>
                </a:solidFill>
                <a:latin typeface="Segoe UI Semibold"/>
                <a:cs typeface="Segoe UI"/>
              </a:rPr>
              <a:t>Let's get started!</a:t>
            </a:r>
          </a:p>
        </p:txBody>
      </p:sp>
    </p:spTree>
    <p:extLst>
      <p:ext uri="{BB962C8B-B14F-4D97-AF65-F5344CB8AC3E}">
        <p14:creationId xmlns:p14="http://schemas.microsoft.com/office/powerpoint/2010/main" val="200889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2.96296E-6 L 0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DAC3B-54BA-E011-CB0C-305E64F1F1D8}"/>
            </a:ext>
          </a:extLst>
        </p:cNvPr>
        <p:cNvGrpSpPr/>
        <p:nvPr/>
      </p:nvGrpSpPr>
      <p:grpSpPr>
        <a:xfrm>
          <a:off x="0" y="0"/>
          <a:ext cx="0" cy="0"/>
          <a:chOff x="0" y="0"/>
          <a:chExt cx="0" cy="0"/>
        </a:xfrm>
      </p:grpSpPr>
      <p:sp>
        <p:nvSpPr>
          <p:cNvPr id="10" name="Rectangle: Rounded Corners 7">
            <a:extLst>
              <a:ext uri="{FF2B5EF4-FFF2-40B4-BE49-F238E27FC236}">
                <a16:creationId xmlns:a16="http://schemas.microsoft.com/office/drawing/2014/main" id="{2883478F-23BF-B4C1-F4EA-8408A0101406}"/>
              </a:ext>
              <a:ext uri="{C183D7F6-B498-43B3-948B-1728B52AA6E4}">
                <adec:decorative xmlns:adec="http://schemas.microsoft.com/office/drawing/2017/decorative" val="0"/>
              </a:ext>
            </a:extLst>
          </p:cNvPr>
          <p:cNvSpPr/>
          <p:nvPr/>
        </p:nvSpPr>
        <p:spPr bwMode="auto">
          <a:xfrm>
            <a:off x="744962" y="3586066"/>
            <a:ext cx="5744737" cy="641485"/>
          </a:xfrm>
          <a:prstGeom prst="roundRect">
            <a:avLst>
              <a:gd name="adj" fmla="val 42392"/>
            </a:avLst>
          </a:prstGeom>
          <a:solidFill>
            <a:srgbClr val="FFFDF9"/>
          </a:solidFill>
          <a:ln>
            <a:solidFill>
              <a:schemeClr val="tx1"/>
            </a:solidFill>
          </a:ln>
        </p:spPr>
        <p:txBody>
          <a:bodyPr wrap="square" lIns="45720" tIns="18288" rIns="4572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lvl="0" algn="ctr" fontAlgn="base">
              <a:spcBef>
                <a:spcPct val="0"/>
              </a:spcBef>
              <a:spcAft>
                <a:spcPct val="0"/>
              </a:spcAft>
              <a:tabLst>
                <a:tab pos="1487158" algn="l"/>
              </a:tabLst>
              <a:defRPr/>
            </a:pPr>
            <a:r>
              <a:rPr lang="en-US" sz="2800" dirty="0">
                <a:gradFill flip="none" rotWithShape="1">
                  <a:gsLst>
                    <a:gs pos="80000">
                      <a:srgbClr val="0A6BBA"/>
                    </a:gs>
                    <a:gs pos="0">
                      <a:srgbClr val="7656AD"/>
                    </a:gs>
                  </a:gsLst>
                  <a:path path="circle">
                    <a:fillToRect l="100000" t="100000"/>
                  </a:path>
                  <a:tileRect r="-100000" b="-100000"/>
                </a:gradFill>
                <a:latin typeface="Segoe UI Semibold"/>
              </a:rPr>
              <a:t>https://</a:t>
            </a:r>
            <a:r>
              <a:rPr lang="en-US" sz="2800" dirty="0" err="1">
                <a:gradFill flip="none" rotWithShape="1">
                  <a:gsLst>
                    <a:gs pos="80000">
                      <a:srgbClr val="0A6BBA"/>
                    </a:gs>
                    <a:gs pos="0">
                      <a:srgbClr val="7656AD"/>
                    </a:gs>
                  </a:gsLst>
                  <a:path path="circle">
                    <a:fillToRect l="100000" t="100000"/>
                  </a:path>
                  <a:tileRect r="-100000" b="-100000"/>
                </a:gradFill>
                <a:latin typeface="Segoe UI Semibold"/>
              </a:rPr>
              <a:t>aka.ms</a:t>
            </a:r>
            <a:r>
              <a:rPr lang="en-US" sz="2800" dirty="0">
                <a:gradFill flip="none" rotWithShape="1">
                  <a:gsLst>
                    <a:gs pos="80000">
                      <a:srgbClr val="0A6BBA"/>
                    </a:gs>
                    <a:gs pos="0">
                      <a:srgbClr val="7656AD"/>
                    </a:gs>
                  </a:gsLst>
                  <a:path path="circle">
                    <a:fillToRect l="100000" t="100000"/>
                  </a:path>
                  <a:tileRect r="-100000" b="-100000"/>
                </a:gradFill>
                <a:latin typeface="Segoe UI Semibold"/>
              </a:rPr>
              <a:t>/</a:t>
            </a:r>
            <a:r>
              <a:rPr lang="en-US" sz="2800" dirty="0" err="1">
                <a:gradFill flip="none" rotWithShape="1">
                  <a:gsLst>
                    <a:gs pos="80000">
                      <a:srgbClr val="0A6BBA"/>
                    </a:gs>
                    <a:gs pos="0">
                      <a:srgbClr val="7656AD"/>
                    </a:gs>
                  </a:gsLst>
                  <a:path path="circle">
                    <a:fillToRect l="100000" t="100000"/>
                  </a:path>
                  <a:tileRect r="-100000" b="-100000"/>
                </a:gradFill>
                <a:latin typeface="Segoe UI Semibold"/>
              </a:rPr>
              <a:t>mcaps</a:t>
            </a:r>
            <a:r>
              <a:rPr lang="en-US" sz="2800" dirty="0">
                <a:gradFill flip="none" rotWithShape="1">
                  <a:gsLst>
                    <a:gs pos="80000">
                      <a:srgbClr val="0A6BBA"/>
                    </a:gs>
                    <a:gs pos="0">
                      <a:srgbClr val="7656AD"/>
                    </a:gs>
                  </a:gsLst>
                  <a:path path="circle">
                    <a:fillToRect l="100000" t="100000"/>
                  </a:path>
                  <a:tileRect r="-100000" b="-100000"/>
                </a:gradFill>
                <a:latin typeface="Segoe UI Semibold"/>
              </a:rPr>
              <a:t>/wrk540</a:t>
            </a:r>
            <a:endParaRPr kumimoji="0" lang="en-US" sz="2800" b="0" i="0" u="none" strike="noStrike" kern="1200" cap="none" spc="0" normalizeH="0" baseline="0" noProof="0" dirty="0">
              <a:ln>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87BCD313-E0EC-1EF9-F03D-B9C067DB6A2E}"/>
              </a:ext>
            </a:extLst>
          </p:cNvPr>
          <p:cNvSpPr txBox="1">
            <a:spLocks noGrp="1"/>
          </p:cNvSpPr>
          <p:nvPr>
            <p:ph type="title" idx="4294967295"/>
          </p:nvPr>
        </p:nvSpPr>
        <p:spPr>
          <a:xfrm>
            <a:off x="873951" y="1970810"/>
            <a:ext cx="4667250" cy="130112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10000"/>
              </a:lnSpc>
              <a:spcBef>
                <a:spcPct val="0"/>
              </a:spcBef>
              <a:spcAft>
                <a:spcPts val="0"/>
              </a:spcAft>
              <a:buClrTx/>
              <a:buSzTx/>
              <a:buFontTx/>
              <a:buNone/>
              <a:tabLst/>
              <a:defRPr/>
            </a:pPr>
            <a:r>
              <a:rPr kumimoji="0" lang="en-CA" sz="4000" b="1" i="0" u="none" strike="noStrike" kern="1200" cap="none" spc="0" normalizeH="0" baseline="0" noProof="0" dirty="0">
                <a:ln w="3175">
                  <a:noFill/>
                </a:ln>
                <a:effectLst/>
                <a:uLnTx/>
                <a:uFillTx/>
                <a:latin typeface="Segoe UI Semibold"/>
                <a:ea typeface="+mn-ea"/>
                <a:cs typeface="Segoe UI" pitchFamily="34" charset="0"/>
              </a:rPr>
              <a:t>Link for </a:t>
            </a:r>
            <a:r>
              <a:rPr kumimoji="0" lang="en-CA" sz="4000" b="1" i="0" u="none" strike="noStrike" kern="1200" cap="none" spc="0" normalizeH="0" baseline="0" noProof="0">
                <a:ln w="3175">
                  <a:noFill/>
                </a:ln>
                <a:effectLst/>
                <a:uLnTx/>
                <a:uFillTx/>
                <a:latin typeface="Segoe UI Semibold"/>
                <a:ea typeface="+mn-ea"/>
                <a:cs typeface="Segoe UI" pitchFamily="34" charset="0"/>
              </a:rPr>
              <a:t>today’s workshop</a:t>
            </a:r>
            <a:endParaRPr kumimoji="0" lang="en-CA" sz="4000" b="0" i="0" u="none" strike="noStrike" kern="1200" cap="none" spc="0" normalizeH="0" baseline="0" noProof="0" dirty="0">
              <a:ln w="3175">
                <a:noFill/>
              </a:ln>
              <a:effectLst/>
              <a:uLnTx/>
              <a:uFillTx/>
              <a:latin typeface="Segoe UI Semibold"/>
              <a:ea typeface="+mn-ea"/>
              <a:cs typeface="Segoe UI" pitchFamily="34" charset="0"/>
            </a:endParaRPr>
          </a:p>
        </p:txBody>
      </p:sp>
      <p:sp>
        <p:nvSpPr>
          <p:cNvPr id="14" name="Rounded Rectangle 13">
            <a:extLst>
              <a:ext uri="{FF2B5EF4-FFF2-40B4-BE49-F238E27FC236}">
                <a16:creationId xmlns:a16="http://schemas.microsoft.com/office/drawing/2014/main" id="{C43F1A0B-43E3-99F2-DF48-E48C93BE3C4A}"/>
              </a:ext>
              <a:ext uri="{C183D7F6-B498-43B3-948B-1728B52AA6E4}">
                <adec:decorative xmlns:adec="http://schemas.microsoft.com/office/drawing/2017/decorative" val="1"/>
              </a:ext>
            </a:extLst>
          </p:cNvPr>
          <p:cNvSpPr/>
          <p:nvPr/>
        </p:nvSpPr>
        <p:spPr bwMode="auto">
          <a:xfrm>
            <a:off x="7156357" y="1131614"/>
            <a:ext cx="3915295" cy="3915295"/>
          </a:xfrm>
          <a:prstGeom prst="roundRect">
            <a:avLst>
              <a:gd name="adj" fmla="val 891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Rounded Corners 7">
            <a:extLst>
              <a:ext uri="{FF2B5EF4-FFF2-40B4-BE49-F238E27FC236}">
                <a16:creationId xmlns:a16="http://schemas.microsoft.com/office/drawing/2014/main" id="{5178DFEA-1ECE-FD2F-074A-27CF570CEAD0}"/>
              </a:ext>
              <a:ext uri="{C183D7F6-B498-43B3-948B-1728B52AA6E4}">
                <adec:decorative xmlns:adec="http://schemas.microsoft.com/office/drawing/2017/decorative" val="0"/>
              </a:ext>
            </a:extLst>
          </p:cNvPr>
          <p:cNvSpPr/>
          <p:nvPr/>
        </p:nvSpPr>
        <p:spPr bwMode="auto">
          <a:xfrm>
            <a:off x="7164201" y="5235889"/>
            <a:ext cx="3899607" cy="501909"/>
          </a:xfrm>
          <a:prstGeom prst="roundRect">
            <a:avLst>
              <a:gd name="adj" fmla="val 42392"/>
            </a:avLst>
          </a:prstGeom>
          <a:solidFill>
            <a:schemeClr val="tx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36000" rIns="108000" bIns="36000" numCol="1" spcCol="0" rtlCol="0" fromWordArt="0" anchor="ctr" anchorCtr="0" forceAA="0" compatLnSpc="1">
            <a:prstTxWarp prst="textNoShape">
              <a:avLst/>
            </a:prstTxWarp>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1371600" rtl="0" eaLnBrk="1" fontAlgn="base" latinLnBrk="0" hangingPunct="1">
              <a:lnSpc>
                <a:spcPct val="100000"/>
              </a:lnSpc>
              <a:spcBef>
                <a:spcPts val="600"/>
              </a:spcBef>
              <a:spcAft>
                <a:spcPct val="0"/>
              </a:spcAft>
              <a:buClrTx/>
              <a:buSzTx/>
              <a:buFontTx/>
              <a:buNone/>
              <a:tabLst>
                <a:tab pos="1371600" algn="l"/>
              </a:tabLst>
              <a:defRPr/>
            </a:pPr>
            <a:r>
              <a:rPr kumimoji="0" lang="en-US" sz="2000" b="1" i="0" u="none" strike="noStrike" kern="1200" cap="none" spc="0" normalizeH="0" baseline="0" noProof="0">
                <a:ln w="3175">
                  <a:noFill/>
                </a:ln>
                <a:solidFill>
                  <a:srgbClr val="091F2C"/>
                </a:solidFill>
                <a:effectLst/>
                <a:uLnTx/>
                <a:uFillTx/>
                <a:latin typeface="Segoe UI Semibold" panose="020F0502020204030204" pitchFamily="34" charset="0"/>
                <a:ea typeface="+mn-ea"/>
                <a:cs typeface="Segoe UI" panose="020B0502040204020203" pitchFamily="34" charset="0"/>
              </a:rPr>
              <a:t>Scan QR code to download</a:t>
            </a:r>
          </a:p>
        </p:txBody>
      </p:sp>
      <p:sp>
        <p:nvSpPr>
          <p:cNvPr id="8" name="Title 1">
            <a:extLst>
              <a:ext uri="{FF2B5EF4-FFF2-40B4-BE49-F238E27FC236}">
                <a16:creationId xmlns:a16="http://schemas.microsoft.com/office/drawing/2014/main" id="{A380B67C-0078-007A-3351-05C8B65AE376}"/>
              </a:ext>
            </a:extLst>
          </p:cNvPr>
          <p:cNvSpPr txBox="1">
            <a:spLocks/>
          </p:cNvSpPr>
          <p:nvPr/>
        </p:nvSpPr>
        <p:spPr>
          <a:xfrm>
            <a:off x="873951" y="4610123"/>
            <a:ext cx="4667250" cy="43678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10000"/>
              </a:lnSpc>
              <a:spcBef>
                <a:spcPct val="0"/>
              </a:spcBef>
              <a:spcAft>
                <a:spcPts val="1800"/>
              </a:spcAft>
              <a:buClrTx/>
              <a:buSzTx/>
              <a:buFontTx/>
              <a:buNone/>
              <a:tabLst/>
              <a:defRPr/>
            </a:pPr>
            <a:r>
              <a:rPr kumimoji="0" lang="en-CA" sz="2800" b="1" i="0" u="none" strike="noStrike" kern="1200" cap="none" spc="0" normalizeH="0" baseline="0" noProof="0">
                <a:ln w="3175">
                  <a:noFill/>
                </a:ln>
                <a:solidFill>
                  <a:srgbClr val="FFFFFF"/>
                </a:solidFill>
                <a:effectLst/>
                <a:uLnTx/>
                <a:uFillTx/>
                <a:latin typeface="Segoe UI Semibold"/>
                <a:ea typeface="+mn-ea"/>
                <a:cs typeface="Segoe UI" pitchFamily="34" charset="0"/>
              </a:rPr>
              <a:t>…or scan the QR code.</a:t>
            </a:r>
            <a:endParaRPr kumimoji="0" lang="en-CA" sz="28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pic>
        <p:nvPicPr>
          <p:cNvPr id="5" name="Picture 4" descr="A qr code on a white background&#10;&#10;AI-generated content may be incorrect.">
            <a:extLst>
              <a:ext uri="{FF2B5EF4-FFF2-40B4-BE49-F238E27FC236}">
                <a16:creationId xmlns:a16="http://schemas.microsoft.com/office/drawing/2014/main" id="{51D7B621-36F4-D088-7E8D-3530361873F7}"/>
              </a:ext>
            </a:extLst>
          </p:cNvPr>
          <p:cNvPicPr>
            <a:picLocks noChangeAspect="1"/>
          </p:cNvPicPr>
          <p:nvPr/>
        </p:nvPicPr>
        <p:blipFill>
          <a:blip r:embed="rId3"/>
          <a:stretch>
            <a:fillRect/>
          </a:stretch>
        </p:blipFill>
        <p:spPr>
          <a:xfrm>
            <a:off x="7346197" y="1317356"/>
            <a:ext cx="3565901" cy="3565901"/>
          </a:xfrm>
          <a:prstGeom prst="rect">
            <a:avLst/>
          </a:prstGeom>
        </p:spPr>
      </p:pic>
    </p:spTree>
    <p:extLst>
      <p:ext uri="{BB962C8B-B14F-4D97-AF65-F5344CB8AC3E}">
        <p14:creationId xmlns:p14="http://schemas.microsoft.com/office/powerpoint/2010/main" val="144835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35" presetClass="path" presetSubtype="0" decel="100000" fill="hold" grpId="1" nodeType="withEffect">
                                  <p:stCondLst>
                                    <p:cond delay="0"/>
                                  </p:stCondLst>
                                  <p:childTnLst>
                                    <p:animMotion origin="layout" path="M -2.5E-6 4.81481E-6 L -2.5E-6 0.06643 " pathEditMode="relative" rAng="0" ptsTypes="AA">
                                      <p:cBhvr>
                                        <p:cTn id="15" dur="750" spd="-100000" fill="hold"/>
                                        <p:tgtEl>
                                          <p:spTgt spid="2"/>
                                        </p:tgtEl>
                                        <p:attrNameLst>
                                          <p:attrName>ppt_x</p:attrName>
                                          <p:attrName>ppt_y</p:attrName>
                                        </p:attrNameLst>
                                      </p:cBhvr>
                                      <p:rCtr x="0" y="3310"/>
                                    </p:animMotion>
                                  </p:childTnLst>
                                </p:cTn>
                              </p:par>
                              <p:par>
                                <p:cTn id="16" presetID="10" presetClass="entr" presetSubtype="0" fill="hold" grpId="0" nodeType="withEffect">
                                  <p:stCondLst>
                                    <p:cond delay="1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35" presetClass="path" presetSubtype="0" decel="100000" fill="hold" grpId="1" nodeType="withEffect">
                                  <p:stCondLst>
                                    <p:cond delay="100"/>
                                  </p:stCondLst>
                                  <p:childTnLst>
                                    <p:animMotion origin="layout" path="M -2.5E-6 4.81481E-6 L -2.5E-6 0.06643 " pathEditMode="relative" rAng="0" ptsTypes="AA">
                                      <p:cBhvr>
                                        <p:cTn id="20" dur="750" spd="-100000" fill="hold"/>
                                        <p:tgtEl>
                                          <p:spTgt spid="10"/>
                                        </p:tgtEl>
                                        <p:attrNameLst>
                                          <p:attrName>ppt_x</p:attrName>
                                          <p:attrName>ppt_y</p:attrName>
                                        </p:attrNameLst>
                                      </p:cBhvr>
                                      <p:rCtr x="0" y="3310"/>
                                    </p:animMotion>
                                  </p:childTnLst>
                                </p:cTn>
                              </p:par>
                              <p:par>
                                <p:cTn id="21" presetID="10" presetClass="entr" presetSubtype="0" fill="hold" grpId="0" nodeType="withEffect">
                                  <p:stCondLst>
                                    <p:cond delay="2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35" presetClass="path" presetSubtype="0" decel="100000" fill="hold" grpId="1" nodeType="withEffect">
                                  <p:stCondLst>
                                    <p:cond delay="200"/>
                                  </p:stCondLst>
                                  <p:childTnLst>
                                    <p:animMotion origin="layout" path="M -2.5E-6 4.81481E-6 L -2.5E-6 0.06643 " pathEditMode="relative" rAng="0" ptsTypes="AA">
                                      <p:cBhvr>
                                        <p:cTn id="25" dur="750" spd="-100000" fill="hold"/>
                                        <p:tgtEl>
                                          <p:spTgt spid="8"/>
                                        </p:tgtEl>
                                        <p:attrNameLst>
                                          <p:attrName>ppt_x</p:attrName>
                                          <p:attrName>ppt_y</p:attrName>
                                        </p:attrNameLst>
                                      </p:cBhvr>
                                      <p:rCtr x="0" y="33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p:bldP spid="2" grpId="1"/>
      <p:bldP spid="14" grpId="0" animBg="1"/>
      <p:bldP spid="6" grpId="0" animBg="1"/>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C4D24-3B5A-1518-2D04-85561A21A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25212-7142-B4AB-AF3F-590A6AD4B715}"/>
              </a:ext>
            </a:extLst>
          </p:cNvPr>
          <p:cNvSpPr>
            <a:spLocks noGrp="1"/>
          </p:cNvSpPr>
          <p:nvPr>
            <p:ph type="title"/>
          </p:nvPr>
        </p:nvSpPr>
        <p:spPr/>
        <p:txBody>
          <a:bodyPr/>
          <a:lstStyle/>
          <a:p>
            <a:r>
              <a:rPr lang="en-US"/>
              <a:t>Self Paced Lab Time </a:t>
            </a:r>
          </a:p>
        </p:txBody>
      </p:sp>
      <p:sp>
        <p:nvSpPr>
          <p:cNvPr id="3" name="Content Placeholder 2">
            <a:extLst>
              <a:ext uri="{FF2B5EF4-FFF2-40B4-BE49-F238E27FC236}">
                <a16:creationId xmlns:a16="http://schemas.microsoft.com/office/drawing/2014/main" id="{8AD22CBA-8EEE-0469-7A30-0B78C5E46B5E}"/>
              </a:ext>
            </a:extLst>
          </p:cNvPr>
          <p:cNvSpPr>
            <a:spLocks noGrp="1"/>
          </p:cNvSpPr>
          <p:nvPr>
            <p:ph sz="quarter" idx="10"/>
          </p:nvPr>
        </p:nvSpPr>
        <p:spPr>
          <a:xfrm>
            <a:off x="586581" y="1453030"/>
            <a:ext cx="11018838" cy="5318379"/>
          </a:xfrm>
        </p:spPr>
        <p:txBody>
          <a:bodyPr vert="horz" wrap="square" lIns="0" tIns="0" rIns="0" bIns="0" rtlCol="0" anchor="t">
            <a:spAutoFit/>
          </a:bodyPr>
          <a:lstStyle/>
          <a:p>
            <a:pPr marL="0" indent="0">
              <a:buNone/>
            </a:pPr>
            <a:r>
              <a:rPr lang="en-US" sz="3200" dirty="0">
                <a:cs typeface="Segoe UI"/>
              </a:rPr>
              <a:t>This is not an active call. </a:t>
            </a:r>
            <a:br>
              <a:rPr lang="en-US" sz="3200" dirty="0">
                <a:cs typeface="Segoe UI"/>
              </a:rPr>
            </a:br>
            <a:br>
              <a:rPr lang="en-US" sz="3200" dirty="0">
                <a:cs typeface="Segoe UI"/>
              </a:rPr>
            </a:br>
            <a:r>
              <a:rPr lang="en-US" sz="3200" dirty="0">
                <a:cs typeface="Segoe UI"/>
              </a:rPr>
              <a:t>Lab proctors are available on this call, please ask questions in the chat.</a:t>
            </a:r>
          </a:p>
          <a:p>
            <a:pPr marL="0" indent="0">
              <a:buNone/>
            </a:pPr>
            <a:endParaRPr lang="en-US" sz="3200" dirty="0">
              <a:cs typeface="Segoe UI"/>
            </a:endParaRPr>
          </a:p>
          <a:p>
            <a:pPr marL="0" indent="0">
              <a:buNone/>
            </a:pPr>
            <a:r>
              <a:rPr lang="en-US" sz="3200" dirty="0">
                <a:cs typeface="Segoe UI"/>
              </a:rPr>
              <a:t>Lab Walk Throughs </a:t>
            </a:r>
            <a:r>
              <a:rPr lang="en-US" sz="3200" dirty="0">
                <a:cs typeface="Segoe UI"/>
                <a:hlinkClick r:id="rId2"/>
              </a:rPr>
              <a:t>aka.ms/AgenticHackCamp/Recordings</a:t>
            </a:r>
            <a:endParaRPr lang="en-US" sz="3200" dirty="0">
              <a:cs typeface="Segoe UI"/>
            </a:endParaRPr>
          </a:p>
          <a:p>
            <a:pPr marL="0" indent="0">
              <a:buNone/>
            </a:pPr>
            <a:endParaRPr lang="en-US" sz="3200" dirty="0"/>
          </a:p>
          <a:p>
            <a:pPr marL="0" indent="0">
              <a:buNone/>
            </a:pPr>
            <a:br>
              <a:rPr lang="en-US" sz="3200" dirty="0"/>
            </a:br>
            <a:br>
              <a:rPr lang="en-US" sz="3200" dirty="0"/>
            </a:br>
            <a:endParaRPr lang="en-US" sz="3200" dirty="0">
              <a:cs typeface="Segoe UI"/>
            </a:endParaRPr>
          </a:p>
        </p:txBody>
      </p:sp>
    </p:spTree>
    <p:extLst>
      <p:ext uri="{BB962C8B-B14F-4D97-AF65-F5344CB8AC3E}">
        <p14:creationId xmlns:p14="http://schemas.microsoft.com/office/powerpoint/2010/main" val="10706102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1">
            <a:extLst>
              <a:ext uri="{FF2B5EF4-FFF2-40B4-BE49-F238E27FC236}">
                <a16:creationId xmlns:a16="http://schemas.microsoft.com/office/drawing/2014/main" id="{42D5BC07-990C-5664-C054-FE43298882C4}"/>
              </a:ext>
              <a:ext uri="{C183D7F6-B498-43B3-948B-1728B52AA6E4}">
                <adec:decorative xmlns:adec="http://schemas.microsoft.com/office/drawing/2017/decorative" val="0"/>
              </a:ext>
            </a:extLst>
          </p:cNvPr>
          <p:cNvSpPr>
            <a:spLocks noGrp="1"/>
          </p:cNvSpPr>
          <p:nvPr>
            <p:ph type="title" idx="4294967295"/>
          </p:nvPr>
        </p:nvSpPr>
        <p:spPr bwMode="auto">
          <a:xfrm>
            <a:off x="4505241" y="2061559"/>
            <a:ext cx="3181517" cy="852607"/>
          </a:xfrm>
          <a:prstGeom prst="roundRect">
            <a:avLst>
              <a:gd name="adj" fmla="val 42206"/>
            </a:avLst>
          </a:prstGeom>
          <a:gradFill flip="none" rotWithShape="1">
            <a:gsLst>
              <a:gs pos="68000">
                <a:srgbClr val="0A6BBA"/>
              </a:gs>
              <a:gs pos="100000">
                <a:srgbClr val="318581"/>
              </a:gs>
              <a:gs pos="0">
                <a:srgbClr val="F65567"/>
              </a:gs>
              <a:gs pos="32000">
                <a:srgbClr val="7656AD"/>
              </a:gs>
            </a:gsLst>
            <a:path path="circle">
              <a:fillToRect l="100000" t="100000"/>
            </a:path>
            <a:tileRect r="-100000" b="-100000"/>
          </a:gradFill>
          <a:ln>
            <a:noFill/>
            <a:prstDash/>
          </a:ln>
          <a:effectLst/>
        </p:spPr>
        <p:txBody>
          <a:bodyPr rot="0" spcFirstLastPara="0" vertOverflow="overflow" horzOverflow="overflow" vert="horz" wrap="none" lIns="182880" tIns="18288" rIns="182880" bIns="73152" numCol="1" spcCol="0" rtlCol="0" fromWordArt="0" anchor="ctr" anchorCtr="0" forceAA="0" compatLnSpc="1">
            <a:prstTxWarp prst="textNoShape">
              <a:avLst/>
            </a:prstTxWarp>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491033"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13761">
                      <a:srgbClr val="FFFFFF"/>
                    </a:gs>
                    <a:gs pos="34000">
                      <a:srgbClr val="FFFFFF"/>
                    </a:gs>
                  </a:gsLst>
                  <a:path path="circle">
                    <a:fillToRect l="100000" t="100000"/>
                  </a:path>
                </a:gradFill>
                <a:effectLst/>
                <a:uLnTx/>
                <a:uFillTx/>
                <a:latin typeface="+mj-lt"/>
                <a:ea typeface="+mn-ea"/>
                <a:cs typeface="Segoe Sans Display Semibold" pitchFamily="2" charset="0"/>
              </a:rPr>
              <a:t>Introduction</a:t>
            </a:r>
          </a:p>
        </p:txBody>
      </p:sp>
      <p:sp>
        <p:nvSpPr>
          <p:cNvPr id="10" name="TextBox 9">
            <a:extLst>
              <a:ext uri="{FF2B5EF4-FFF2-40B4-BE49-F238E27FC236}">
                <a16:creationId xmlns:a16="http://schemas.microsoft.com/office/drawing/2014/main" id="{CB2C0993-3526-E6D9-6871-5FFB2026FB77}"/>
              </a:ext>
            </a:extLst>
          </p:cNvPr>
          <p:cNvSpPr txBox="1"/>
          <p:nvPr/>
        </p:nvSpPr>
        <p:spPr>
          <a:xfrm>
            <a:off x="1162050" y="3429000"/>
            <a:ext cx="9867900"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lvl="0"/>
            <a:r>
              <a:rPr lang="en-US">
                <a:solidFill>
                  <a:srgbClr val="FFFFFF"/>
                </a:solidFill>
                <a:latin typeface="+mj-lt"/>
              </a:rPr>
              <a:t>Setting the scene</a:t>
            </a:r>
            <a:endParaRPr kumimoji="0" lang="en-US" sz="7200" b="0" i="0" u="none" strike="noStrike" kern="1200" cap="none" spc="0" normalizeH="0" baseline="0" noProof="0">
              <a:ln w="3175">
                <a:noFill/>
              </a:ln>
              <a:solidFill>
                <a:srgbClr val="FFFFFF"/>
              </a:solidFill>
              <a:effectLst/>
              <a:uLnTx/>
              <a:uFillTx/>
              <a:latin typeface="+mj-lt"/>
            </a:endParaRPr>
          </a:p>
        </p:txBody>
      </p:sp>
    </p:spTree>
    <p:extLst>
      <p:ext uri="{BB962C8B-B14F-4D97-AF65-F5344CB8AC3E}">
        <p14:creationId xmlns:p14="http://schemas.microsoft.com/office/powerpoint/2010/main" val="126300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48148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P spid="1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p:txBody>
          <a:bodyPr wrap="square" anchor="b">
            <a:normAutofit/>
          </a:bodyPr>
          <a:lstStyle/>
          <a:p>
            <a:r>
              <a:rPr lang="en-GB"/>
              <a:t>Use case</a:t>
            </a:r>
          </a:p>
        </p:txBody>
      </p:sp>
      <p:sp>
        <p:nvSpPr>
          <p:cNvPr id="8" name="Rounded Rectangle 14">
            <a:extLst>
              <a:ext uri="{FF2B5EF4-FFF2-40B4-BE49-F238E27FC236}">
                <a16:creationId xmlns:a16="http://schemas.microsoft.com/office/drawing/2014/main" id="{FA03ADB4-555B-4AF5-D217-A7E6360111A2}"/>
              </a:ext>
              <a:ext uri="{C183D7F6-B498-43B3-948B-1728B52AA6E4}">
                <adec:decorative xmlns:adec="http://schemas.microsoft.com/office/drawing/2017/decorative" val="1"/>
              </a:ext>
            </a:extLst>
          </p:cNvPr>
          <p:cNvSpPr/>
          <p:nvPr/>
        </p:nvSpPr>
        <p:spPr bwMode="auto">
          <a:xfrm>
            <a:off x="588262" y="1436688"/>
            <a:ext cx="11021125" cy="4832349"/>
          </a:xfrm>
          <a:prstGeom prst="roundRect">
            <a:avLst>
              <a:gd name="adj" fmla="val 7330"/>
            </a:avLst>
          </a:prstGeom>
          <a:solidFill>
            <a:srgbClr val="C6E3F3">
              <a:alpha val="15000"/>
            </a:srgbClr>
          </a:solidFill>
        </p:spPr>
        <p:txBody>
          <a:bodyPr wrap="square" lIns="274320" tIns="274320" rIns="274320" bIns="45720" rtlCol="0" anchor="t" anchorCtr="0">
            <a:noAutofit/>
          </a:bodyPr>
          <a:lstStyle/>
          <a:p>
            <a:pPr defTabSz="932742">
              <a:lnSpc>
                <a:spcPct val="90000"/>
              </a:lnSpc>
              <a:spcBef>
                <a:spcPts val="1200"/>
              </a:spcBef>
              <a:spcAft>
                <a:spcPts val="600"/>
              </a:spcAft>
              <a:buSzPct val="90000"/>
            </a:pPr>
            <a:endParaRPr lang="en-US" sz="3200" b="1">
              <a:ln w="3175">
                <a:noFill/>
              </a:ln>
              <a:gradFill flip="none" rotWithShape="1">
                <a:gsLst>
                  <a:gs pos="0">
                    <a:srgbClr val="A58AD4"/>
                  </a:gs>
                  <a:gs pos="80000">
                    <a:srgbClr val="46A0DE"/>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4294967295"/>
          </p:nvPr>
        </p:nvSpPr>
        <p:spPr>
          <a:xfrm>
            <a:off x="1191946" y="2172388"/>
            <a:ext cx="3948225" cy="3330142"/>
          </a:xfrm>
        </p:spPr>
        <p:txBody>
          <a:bodyPr wrap="square">
            <a:spAutoFit/>
          </a:bodyPr>
          <a:lstStyle/>
          <a:p>
            <a:pPr marL="0" indent="0">
              <a:lnSpc>
                <a:spcPct val="90000"/>
              </a:lnSpc>
              <a:spcBef>
                <a:spcPts val="1200"/>
              </a:spcBef>
              <a:buNone/>
            </a:pPr>
            <a:r>
              <a:rPr lang="en-GB" sz="32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rPr>
              <a:t>You are a sales manager at </a:t>
            </a:r>
            <a:r>
              <a:rPr lang="en-GB" sz="3200" b="1" err="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rPr>
              <a:t>Zava</a:t>
            </a:r>
            <a:r>
              <a:rPr lang="en-GB" sz="32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mj-lt"/>
              </a:rPr>
              <a:t>, a DIY retail company. </a:t>
            </a:r>
          </a:p>
          <a:p>
            <a:pPr marL="0" indent="0">
              <a:spcBef>
                <a:spcPts val="1200"/>
              </a:spcBef>
              <a:buNone/>
            </a:pPr>
            <a:r>
              <a:rPr lang="en-GB" sz="2400"/>
              <a:t>You need to </a:t>
            </a:r>
            <a:r>
              <a:rPr lang="en-GB" sz="2400" err="1"/>
              <a:t>analyze</a:t>
            </a:r>
            <a:r>
              <a:rPr lang="en-GB" sz="2400"/>
              <a:t> sales data to find trends, understand customer preferences and make informed business decisions.</a:t>
            </a:r>
          </a:p>
        </p:txBody>
      </p:sp>
      <p:pic>
        <p:nvPicPr>
          <p:cNvPr id="2" name="Picture 1">
            <a:extLst>
              <a:ext uri="{FF2B5EF4-FFF2-40B4-BE49-F238E27FC236}">
                <a16:creationId xmlns:a16="http://schemas.microsoft.com/office/drawing/2014/main" id="{2AD3877E-D4D5-6207-48DE-CBBD82C836BF}"/>
              </a:ext>
            </a:extLst>
          </p:cNvPr>
          <p:cNvPicPr>
            <a:picLocks noChangeAspect="1"/>
          </p:cNvPicPr>
          <p:nvPr/>
        </p:nvPicPr>
        <p:blipFill>
          <a:blip r:embed="rId3"/>
          <a:srcRect t="10967" b="10967"/>
          <a:stretch/>
        </p:blipFill>
        <p:spPr>
          <a:xfrm>
            <a:off x="5824729" y="1679689"/>
            <a:ext cx="5567494" cy="4346346"/>
          </a:xfrm>
          <a:prstGeom prst="roundRect">
            <a:avLst>
              <a:gd name="adj" fmla="val 4850"/>
            </a:avLst>
          </a:prstGeom>
          <a:noFill/>
          <a:ln w="12700">
            <a:noFill/>
            <a:headEnd type="none" w="med" len="med"/>
            <a:tailEnd type="none" w="med" len="med"/>
          </a:ln>
          <a:effectLst/>
        </p:spPr>
      </p:pic>
      <p:pic>
        <p:nvPicPr>
          <p:cNvPr id="4" name="Picture 3" descr="Zava logo">
            <a:extLst>
              <a:ext uri="{FF2B5EF4-FFF2-40B4-BE49-F238E27FC236}">
                <a16:creationId xmlns:a16="http://schemas.microsoft.com/office/drawing/2014/main" id="{C52816B7-754A-8E48-EDAA-4413F4D3CB4F}"/>
              </a:ext>
            </a:extLst>
          </p:cNvPr>
          <p:cNvPicPr>
            <a:picLocks noChangeAspect="1"/>
          </p:cNvPicPr>
          <p:nvPr/>
        </p:nvPicPr>
        <p:blipFill>
          <a:blip r:embed="rId4"/>
          <a:stretch>
            <a:fillRect/>
          </a:stretch>
        </p:blipFill>
        <p:spPr>
          <a:xfrm>
            <a:off x="6244052" y="4766111"/>
            <a:ext cx="2364424" cy="824400"/>
          </a:xfrm>
          <a:prstGeom prst="rect">
            <a:avLst/>
          </a:prstGeom>
          <a:effectLst>
            <a:outerShdw blurRad="952500" algn="ctr" rotWithShape="0">
              <a:prstClr val="black"/>
            </a:outerShdw>
          </a:effectLst>
        </p:spPr>
      </p:pic>
    </p:spTree>
    <p:extLst>
      <p:ext uri="{BB962C8B-B14F-4D97-AF65-F5344CB8AC3E}">
        <p14:creationId xmlns:p14="http://schemas.microsoft.com/office/powerpoint/2010/main" val="16512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4.16667E-7 4.44444E-6 L -4.16667E-7 0.03541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4.16667E-7 4.44444E-6 L -4.16667E-7 0.03541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0"/>
                                  </p:stCondLst>
                                  <p:childTnLst>
                                    <p:animMotion origin="layout" path="M -4.16667E-7 4.44444E-6 L -4.16667E-7 0.03541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0"/>
                                  </p:stCondLst>
                                  <p:childTnLst>
                                    <p:animMotion origin="layout" path="M -4.16667E-7 4.44444E-6 L -4.16667E-7 0.03541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63EAA-1F7F-F95A-9AD5-4C142ACFEC0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85394A0-06A3-8F8D-0CBD-BEE2E1745EE4}"/>
              </a:ext>
            </a:extLst>
          </p:cNvPr>
          <p:cNvSpPr>
            <a:spLocks noGrp="1"/>
          </p:cNvSpPr>
          <p:nvPr>
            <p:ph type="title" idx="4294967295"/>
          </p:nvPr>
        </p:nvSpPr>
        <p:spPr>
          <a:xfrm>
            <a:off x="0" y="-812185"/>
            <a:ext cx="11018520" cy="553998"/>
          </a:xfrm>
        </p:spPr>
        <p:txBody>
          <a:bodyPr vert="horz" wrap="square" lIns="0" tIns="0" rIns="0" bIns="0" rtlCol="0" anchor="b">
            <a:spAutoFit/>
          </a:bodyPr>
          <a:lstStyle/>
          <a:p>
            <a:r>
              <a:rPr lang="en-US"/>
              <a:t>Definition of agent</a:t>
            </a:r>
            <a:endParaRPr lang="en-CA"/>
          </a:p>
        </p:txBody>
      </p:sp>
      <p:sp>
        <p:nvSpPr>
          <p:cNvPr id="2" name="Rounded Rectangle 14">
            <a:extLst>
              <a:ext uri="{FF2B5EF4-FFF2-40B4-BE49-F238E27FC236}">
                <a16:creationId xmlns:a16="http://schemas.microsoft.com/office/drawing/2014/main" id="{3C49E00E-EBD5-FE4C-ABC1-9B934165B74A}"/>
              </a:ext>
              <a:ext uri="{C183D7F6-B498-43B3-948B-1728B52AA6E4}">
                <adec:decorative xmlns:adec="http://schemas.microsoft.com/office/drawing/2017/decorative" val="1"/>
              </a:ext>
            </a:extLst>
          </p:cNvPr>
          <p:cNvSpPr/>
          <p:nvPr/>
        </p:nvSpPr>
        <p:spPr bwMode="auto">
          <a:xfrm>
            <a:off x="1204646" y="1322597"/>
            <a:ext cx="9784295" cy="4212805"/>
          </a:xfrm>
          <a:prstGeom prst="roundRect">
            <a:avLst>
              <a:gd name="adj" fmla="val 7330"/>
            </a:avLst>
          </a:prstGeom>
          <a:solidFill>
            <a:srgbClr val="C6E3F3">
              <a:alpha val="15000"/>
            </a:srgbClr>
          </a:solidFill>
        </p:spPr>
        <p:txBody>
          <a:bodyPr wrap="square" lIns="274320" tIns="274320" rIns="274320" bIns="45720" rtlCol="0" anchor="t" anchorCtr="0">
            <a:noAutofit/>
          </a:bodyPr>
          <a:lstStyle/>
          <a:p>
            <a:pPr defTabSz="932742">
              <a:lnSpc>
                <a:spcPct val="90000"/>
              </a:lnSpc>
              <a:spcBef>
                <a:spcPts val="1200"/>
              </a:spcBef>
              <a:spcAft>
                <a:spcPts val="600"/>
              </a:spcAft>
              <a:buSzPct val="90000"/>
            </a:pPr>
            <a:endParaRPr lang="en-US" sz="3200" b="1">
              <a:ln w="3175">
                <a:noFill/>
              </a:ln>
              <a:gradFill flip="none" rotWithShape="1">
                <a:gsLst>
                  <a:gs pos="0">
                    <a:srgbClr val="A58AD4"/>
                  </a:gs>
                  <a:gs pos="80000">
                    <a:srgbClr val="46A0DE"/>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
        <p:nvSpPr>
          <p:cNvPr id="3" name="Title 16">
            <a:extLst>
              <a:ext uri="{FF2B5EF4-FFF2-40B4-BE49-F238E27FC236}">
                <a16:creationId xmlns:a16="http://schemas.microsoft.com/office/drawing/2014/main" id="{7BFED95E-FF7C-F8A6-EEF4-530E40EF9D08}"/>
              </a:ext>
            </a:extLst>
          </p:cNvPr>
          <p:cNvSpPr txBox="1">
            <a:spLocks/>
          </p:cNvSpPr>
          <p:nvPr/>
        </p:nvSpPr>
        <p:spPr>
          <a:xfrm>
            <a:off x="5298337" y="1625690"/>
            <a:ext cx="1596912" cy="707886"/>
          </a:xfrm>
          <a:prstGeom prst="rect">
            <a:avLst/>
          </a:prstGeom>
        </p:spPr>
        <p:txBody>
          <a:bodyPr wrap="none"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CA" sz="4000" b="1" spc="0">
                <a:gradFill flip="none" rotWithShape="1">
                  <a:gsLst>
                    <a:gs pos="32000">
                      <a:srgbClr val="D59ED7"/>
                    </a:gs>
                    <a:gs pos="68000">
                      <a:srgbClr val="8DC8E8"/>
                    </a:gs>
                    <a:gs pos="100000">
                      <a:srgbClr val="49C5B1"/>
                    </a:gs>
                    <a:gs pos="0">
                      <a:srgbClr val="FFA38B"/>
                    </a:gs>
                  </a:gsLst>
                  <a:path path="circle">
                    <a:fillToRect l="100000" t="100000"/>
                  </a:path>
                  <a:tileRect r="-100000" b="-100000"/>
                </a:gradFill>
              </a:rPr>
              <a:t>Agent</a:t>
            </a:r>
          </a:p>
        </p:txBody>
      </p:sp>
      <p:sp>
        <p:nvSpPr>
          <p:cNvPr id="4" name="TextBox 3">
            <a:extLst>
              <a:ext uri="{FF2B5EF4-FFF2-40B4-BE49-F238E27FC236}">
                <a16:creationId xmlns:a16="http://schemas.microsoft.com/office/drawing/2014/main" id="{85FD60EA-6CD3-0C14-2A4B-74B7F3DCDA7D}"/>
              </a:ext>
            </a:extLst>
          </p:cNvPr>
          <p:cNvSpPr txBox="1"/>
          <p:nvPr/>
        </p:nvSpPr>
        <p:spPr>
          <a:xfrm>
            <a:off x="1961194" y="3080318"/>
            <a:ext cx="8271199" cy="1877437"/>
          </a:xfrm>
          <a:prstGeom prst="rect">
            <a:avLst/>
          </a:prstGeom>
          <a:noFill/>
        </p:spPr>
        <p:txBody>
          <a:bodyPr wrap="square">
            <a:spAutoFit/>
          </a:bodyPr>
          <a:lstStyle/>
          <a:p>
            <a:pPr algn="ctr">
              <a:spcBef>
                <a:spcPts val="2400"/>
              </a:spcBef>
            </a:pPr>
            <a:r>
              <a:rPr lang="en-US" sz="2900">
                <a:ln w="3175">
                  <a:noFill/>
                </a:ln>
                <a:cs typeface="Segoe UI" pitchFamily="34" charset="0"/>
              </a:rPr>
              <a:t>Semi-autonomous software that can be given a goal and will work to achieve that goal without you knowing in advance exactly how it's going to do that or what steps it's going to take.</a:t>
            </a:r>
          </a:p>
        </p:txBody>
      </p:sp>
      <p:cxnSp>
        <p:nvCxnSpPr>
          <p:cNvPr id="5" name="Straight Connector 4">
            <a:extLst>
              <a:ext uri="{FF2B5EF4-FFF2-40B4-BE49-F238E27FC236}">
                <a16:creationId xmlns:a16="http://schemas.microsoft.com/office/drawing/2014/main" id="{7F7369D0-397B-F70A-99DE-46233B3E2287}"/>
              </a:ext>
              <a:ext uri="{C183D7F6-B498-43B3-948B-1728B52AA6E4}">
                <adec:decorative xmlns:adec="http://schemas.microsoft.com/office/drawing/2017/decorative" val="1"/>
              </a:ext>
            </a:extLst>
          </p:cNvPr>
          <p:cNvCxnSpPr>
            <a:cxnSpLocks/>
          </p:cNvCxnSpPr>
          <p:nvPr/>
        </p:nvCxnSpPr>
        <p:spPr>
          <a:xfrm>
            <a:off x="1204646" y="2638607"/>
            <a:ext cx="9784294" cy="0"/>
          </a:xfrm>
          <a:prstGeom prst="line">
            <a:avLst/>
          </a:prstGeom>
          <a:ln w="12700" cap="rnd">
            <a:solidFill>
              <a:schemeClr val="tx1">
                <a:alpha val="4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13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0 -2.22222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0 2.59259E-6 L 0 0.03541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A1CCB-9271-61E5-9E20-B58300C8EA5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4104B0C-BC93-686A-439A-7C230747651E}"/>
              </a:ext>
            </a:extLst>
          </p:cNvPr>
          <p:cNvSpPr txBox="1">
            <a:spLocks noGrp="1"/>
          </p:cNvSpPr>
          <p:nvPr>
            <p:ph type="title" idx="4294967295"/>
          </p:nvPr>
        </p:nvSpPr>
        <p:spPr>
          <a:xfrm>
            <a:off x="1162050" y="2431804"/>
            <a:ext cx="9867900" cy="199439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effectLst/>
                <a:uLnTx/>
                <a:uFillTx/>
                <a:latin typeface="+mj-lt"/>
                <a:cs typeface="Segoe UI"/>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7200" b="0" i="0" u="none" strike="noStrike" kern="1200" cap="none" spc="0" normalizeH="0" baseline="0" noProof="0">
                <a:ln w="3175">
                  <a:noFill/>
                </a:ln>
                <a:solidFill>
                  <a:schemeClr val="tx1"/>
                </a:solidFill>
                <a:effectLst/>
                <a:uLnTx/>
                <a:uFillTx/>
                <a:latin typeface="+mj-lt"/>
                <a:ea typeface="+mn-ea"/>
                <a:cs typeface="Segoe UI"/>
              </a:rPr>
              <a:t>How can MCP </a:t>
            </a:r>
            <a:br>
              <a:rPr kumimoji="0" lang="en-US" sz="7200" b="0" i="0" u="none" strike="noStrike" kern="1200" cap="none" spc="0" normalizeH="0" baseline="0" noProof="0">
                <a:ln w="3175">
                  <a:noFill/>
                </a:ln>
                <a:solidFill>
                  <a:schemeClr val="tx1"/>
                </a:solidFill>
                <a:effectLst/>
                <a:uLnTx/>
                <a:uFillTx/>
                <a:latin typeface="+mj-lt"/>
                <a:ea typeface="+mn-ea"/>
                <a:cs typeface="Segoe UI"/>
              </a:rPr>
            </a:br>
            <a:r>
              <a:rPr kumimoji="0" lang="en-US" sz="7200" b="0" i="0" u="none" strike="noStrike" kern="1200" cap="none" spc="0" normalizeH="0" baseline="0" noProof="0">
                <a:ln w="3175">
                  <a:noFill/>
                </a:ln>
                <a:solidFill>
                  <a:schemeClr val="tx1"/>
                </a:solidFill>
                <a:effectLst/>
                <a:uLnTx/>
                <a:uFillTx/>
                <a:latin typeface="+mj-lt"/>
                <a:ea typeface="+mn-ea"/>
                <a:cs typeface="Segoe UI"/>
              </a:rPr>
              <a:t>help us?</a:t>
            </a:r>
          </a:p>
        </p:txBody>
      </p:sp>
    </p:spTree>
    <p:extLst>
      <p:ext uri="{BB962C8B-B14F-4D97-AF65-F5344CB8AC3E}">
        <p14:creationId xmlns:p14="http://schemas.microsoft.com/office/powerpoint/2010/main" val="314586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36DAC-3813-EB00-DBC0-81B354ABE77B}"/>
            </a:ext>
          </a:extLst>
        </p:cNvPr>
        <p:cNvGrpSpPr/>
        <p:nvPr/>
      </p:nvGrpSpPr>
      <p:grpSpPr>
        <a:xfrm>
          <a:off x="0" y="0"/>
          <a:ext cx="0" cy="0"/>
          <a:chOff x="0" y="0"/>
          <a:chExt cx="0" cy="0"/>
        </a:xfrm>
      </p:grpSpPr>
      <p:sp>
        <p:nvSpPr>
          <p:cNvPr id="59" name="Title 5">
            <a:extLst>
              <a:ext uri="{FF2B5EF4-FFF2-40B4-BE49-F238E27FC236}">
                <a16:creationId xmlns:a16="http://schemas.microsoft.com/office/drawing/2014/main" id="{A7AC95ED-7CC6-C898-9C1B-49F0B0BD5912}"/>
              </a:ext>
            </a:extLst>
          </p:cNvPr>
          <p:cNvSpPr>
            <a:spLocks noGrp="1"/>
          </p:cNvSpPr>
          <p:nvPr>
            <p:ph type="title"/>
          </p:nvPr>
        </p:nvSpPr>
        <p:spPr>
          <a:xfrm>
            <a:off x="588963" y="457200"/>
            <a:ext cx="11017250" cy="554038"/>
          </a:xfrm>
        </p:spPr>
        <p:txBody>
          <a:bodyPr/>
          <a:lstStyle/>
          <a:p>
            <a:r>
              <a:rPr lang="en-US"/>
              <a:t>MCP simplifies tool access for LLMs</a:t>
            </a:r>
          </a:p>
        </p:txBody>
      </p:sp>
      <p:sp>
        <p:nvSpPr>
          <p:cNvPr id="6" name="Rounded Rectangle 14">
            <a:extLst>
              <a:ext uri="{FF2B5EF4-FFF2-40B4-BE49-F238E27FC236}">
                <a16:creationId xmlns:a16="http://schemas.microsoft.com/office/drawing/2014/main" id="{2A52F7F6-7FEF-40B0-B246-27726AE06DBF}"/>
              </a:ext>
              <a:ext uri="{C183D7F6-B498-43B3-948B-1728B52AA6E4}">
                <adec:decorative xmlns:adec="http://schemas.microsoft.com/office/drawing/2017/decorative" val="1"/>
              </a:ext>
            </a:extLst>
          </p:cNvPr>
          <p:cNvSpPr/>
          <p:nvPr/>
        </p:nvSpPr>
        <p:spPr bwMode="auto">
          <a:xfrm>
            <a:off x="588263" y="1436688"/>
            <a:ext cx="3477326" cy="4832349"/>
          </a:xfrm>
          <a:prstGeom prst="roundRect">
            <a:avLst>
              <a:gd name="adj" fmla="val 7330"/>
            </a:avLst>
          </a:prstGeom>
          <a:solidFill>
            <a:srgbClr val="C6E3F3">
              <a:alpha val="15000"/>
            </a:srgbClr>
          </a:solidFill>
        </p:spPr>
        <p:txBody>
          <a:bodyPr wrap="square" lIns="274320" tIns="274320" rIns="274320" bIns="45720" rtlCol="0" anchor="t" anchorCtr="0">
            <a:noAutofit/>
          </a:bodyPr>
          <a:lstStyle/>
          <a:p>
            <a:pPr defTabSz="932742">
              <a:lnSpc>
                <a:spcPct val="90000"/>
              </a:lnSpc>
              <a:spcBef>
                <a:spcPts val="1200"/>
              </a:spcBef>
              <a:spcAft>
                <a:spcPts val="600"/>
              </a:spcAft>
              <a:buSzPct val="90000"/>
            </a:pPr>
            <a:endParaRPr lang="en-US" sz="3200" b="1">
              <a:ln w="3175">
                <a:noFill/>
              </a:ln>
              <a:gradFill flip="none" rotWithShape="1">
                <a:gsLst>
                  <a:gs pos="0">
                    <a:srgbClr val="A58AD4"/>
                  </a:gs>
                  <a:gs pos="80000">
                    <a:srgbClr val="46A0DE"/>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106CD8A8-07D3-19B3-474F-F7A695665885}"/>
              </a:ext>
              <a:ext uri="{C183D7F6-B498-43B3-948B-1728B52AA6E4}">
                <adec:decorative xmlns:adec="http://schemas.microsoft.com/office/drawing/2017/decorative" val="1"/>
              </a:ext>
            </a:extLst>
          </p:cNvPr>
          <p:cNvPicPr>
            <a:picLocks noChangeAspect="1"/>
          </p:cNvPicPr>
          <p:nvPr/>
        </p:nvPicPr>
        <p:blipFill>
          <a:blip r:embed="rId3">
            <a:alphaModFix amt="0"/>
          </a:blip>
          <a:srcRect r="2" b="2"/>
          <a:stretch>
            <a:fillRect/>
          </a:stretch>
        </p:blipFill>
        <p:spPr>
          <a:xfrm>
            <a:off x="935141" y="1798862"/>
            <a:ext cx="2783570" cy="2783570"/>
          </a:xfrm>
          <a:prstGeom prst="roundRect">
            <a:avLst>
              <a:gd name="adj" fmla="val 5827"/>
            </a:avLst>
          </a:prstGeom>
          <a:solidFill>
            <a:srgbClr val="FFFFFF"/>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1" descr="LLM tools">
            <a:extLst>
              <a:ext uri="{FF2B5EF4-FFF2-40B4-BE49-F238E27FC236}">
                <a16:creationId xmlns:a16="http://schemas.microsoft.com/office/drawing/2014/main" id="{6F13FC32-B582-3E52-F1D1-D6D5795EC478}"/>
              </a:ext>
            </a:extLst>
          </p:cNvPr>
          <p:cNvGrpSpPr/>
          <p:nvPr/>
        </p:nvGrpSpPr>
        <p:grpSpPr>
          <a:xfrm>
            <a:off x="1343572" y="2221552"/>
            <a:ext cx="1966708" cy="1938190"/>
            <a:chOff x="1987550" y="4367961"/>
            <a:chExt cx="430887" cy="430887"/>
          </a:xfrm>
        </p:grpSpPr>
        <p:sp>
          <p:nvSpPr>
            <p:cNvPr id="3" name="Oval 2">
              <a:extLst>
                <a:ext uri="{FF2B5EF4-FFF2-40B4-BE49-F238E27FC236}">
                  <a16:creationId xmlns:a16="http://schemas.microsoft.com/office/drawing/2014/main" id="{040FCCEC-6504-C790-A9B9-F60FBD8AB49D}"/>
                </a:ext>
                <a:ext uri="{C183D7F6-B498-43B3-948B-1728B52AA6E4}">
                  <adec:decorative xmlns:adec="http://schemas.microsoft.com/office/drawing/2017/decorative" val="1"/>
                </a:ext>
              </a:extLst>
            </p:cNvPr>
            <p:cNvSpPr/>
            <p:nvPr/>
          </p:nvSpPr>
          <p:spPr bwMode="auto">
            <a:xfrm>
              <a:off x="1987550" y="4367961"/>
              <a:ext cx="430887" cy="430887"/>
            </a:xfrm>
            <a:prstGeom prst="ellipse">
              <a:avLst/>
            </a:prstGeom>
            <a:gradFill flip="none" rotWithShape="1">
              <a:gsLst>
                <a:gs pos="68000">
                  <a:srgbClr val="0A6BBA"/>
                </a:gs>
                <a:gs pos="100000">
                  <a:srgbClr val="318581"/>
                </a:gs>
                <a:gs pos="0">
                  <a:srgbClr val="F65567"/>
                </a:gs>
                <a:gs pos="32000">
                  <a:srgbClr val="7656AD"/>
                </a:gs>
              </a:gsLst>
              <a:path path="circle">
                <a:fillToRect l="100000" t="100000"/>
              </a:path>
              <a:tileRect r="-100000" b="-100000"/>
            </a:gradFill>
            <a:effectLst/>
          </p:spPr>
          <p:txBody>
            <a:bodyPr wrap="none" lIns="228600" tIns="18288" rIns="228600" bIns="91440" rtlCol="0" anchor="ctr" anchorCtr="0">
              <a:noAutofit/>
            </a:bodyPr>
            <a:lstStyle/>
            <a:p>
              <a:pPr algn="ctr" defTabSz="491033" fontAlgn="base">
                <a:spcBef>
                  <a:spcPct val="0"/>
                </a:spcBef>
                <a:spcAft>
                  <a:spcPct val="0"/>
                </a:spcAft>
              </a:pPr>
              <a:endParaRPr lang="en-CA" sz="4400" b="1" err="1">
                <a:gradFill>
                  <a:gsLst>
                    <a:gs pos="13761">
                      <a:srgbClr val="FFFFFF"/>
                    </a:gs>
                    <a:gs pos="34000">
                      <a:srgbClr val="FFFFFF"/>
                    </a:gs>
                  </a:gsLst>
                  <a:path path="circle">
                    <a:fillToRect l="100000" t="100000"/>
                  </a:path>
                </a:gradFill>
                <a:latin typeface="Segoe UI Semibold" panose="020B0502040204020203" pitchFamily="34" charset="0"/>
                <a:cs typeface="Segoe Sans Display Semibold" pitchFamily="2" charset="0"/>
              </a:endParaRPr>
            </a:p>
          </p:txBody>
        </p:sp>
        <p:sp>
          <p:nvSpPr>
            <p:cNvPr id="4" name="Freeform 3">
              <a:extLst>
                <a:ext uri="{FF2B5EF4-FFF2-40B4-BE49-F238E27FC236}">
                  <a16:creationId xmlns:a16="http://schemas.microsoft.com/office/drawing/2014/main" id="{57E16A91-79E1-CB3C-32A6-0506F685AD91}"/>
                </a:ext>
                <a:ext uri="{C183D7F6-B498-43B3-948B-1728B52AA6E4}">
                  <adec:decorative xmlns:adec="http://schemas.microsoft.com/office/drawing/2017/decorative" val="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Text Placeholder 6">
            <a:extLst>
              <a:ext uri="{FF2B5EF4-FFF2-40B4-BE49-F238E27FC236}">
                <a16:creationId xmlns:a16="http://schemas.microsoft.com/office/drawing/2014/main" id="{39CC9AF4-D2F8-14EB-9279-ECD68FC65198}"/>
              </a:ext>
            </a:extLst>
          </p:cNvPr>
          <p:cNvSpPr txBox="1">
            <a:spLocks/>
          </p:cNvSpPr>
          <p:nvPr/>
        </p:nvSpPr>
        <p:spPr>
          <a:xfrm>
            <a:off x="795963" y="5064451"/>
            <a:ext cx="3061927"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cs typeface="Segoe UI"/>
              </a:rPr>
              <a:t>LLM tools are core </a:t>
            </a:r>
            <a:br>
              <a:rPr lang="en-US" sz="2000" dirty="0">
                <a:cs typeface="Segoe UI"/>
              </a:rPr>
            </a:br>
            <a:r>
              <a:rPr lang="en-US" sz="2000" dirty="0">
                <a:cs typeface="Segoe UI"/>
              </a:rPr>
              <a:t>to an agents capability</a:t>
            </a:r>
          </a:p>
        </p:txBody>
      </p:sp>
      <p:sp>
        <p:nvSpPr>
          <p:cNvPr id="24" name="Rounded Rectangle 14">
            <a:extLst>
              <a:ext uri="{FF2B5EF4-FFF2-40B4-BE49-F238E27FC236}">
                <a16:creationId xmlns:a16="http://schemas.microsoft.com/office/drawing/2014/main" id="{D44EE204-71E0-3872-DD92-B7856AB6C5C0}"/>
              </a:ext>
              <a:ext uri="{C183D7F6-B498-43B3-948B-1728B52AA6E4}">
                <adec:decorative xmlns:adec="http://schemas.microsoft.com/office/drawing/2017/decorative" val="1"/>
              </a:ext>
            </a:extLst>
          </p:cNvPr>
          <p:cNvSpPr/>
          <p:nvPr/>
        </p:nvSpPr>
        <p:spPr bwMode="auto">
          <a:xfrm>
            <a:off x="4360163" y="1436688"/>
            <a:ext cx="3477326" cy="4832349"/>
          </a:xfrm>
          <a:prstGeom prst="roundRect">
            <a:avLst>
              <a:gd name="adj" fmla="val 7330"/>
            </a:avLst>
          </a:prstGeom>
          <a:solidFill>
            <a:srgbClr val="C6E3F3">
              <a:alpha val="15000"/>
            </a:srgbClr>
          </a:solidFill>
        </p:spPr>
        <p:txBody>
          <a:bodyPr wrap="square" lIns="274320" tIns="274320" rIns="274320" bIns="45720" rtlCol="0" anchor="t" anchorCtr="0">
            <a:noAutofit/>
          </a:bodyPr>
          <a:lstStyle/>
          <a:p>
            <a:pPr defTabSz="932742">
              <a:lnSpc>
                <a:spcPct val="90000"/>
              </a:lnSpc>
              <a:spcBef>
                <a:spcPts val="1200"/>
              </a:spcBef>
              <a:spcAft>
                <a:spcPts val="600"/>
              </a:spcAft>
              <a:buSzPct val="90000"/>
            </a:pPr>
            <a:endParaRPr lang="en-US" sz="3200" b="1">
              <a:ln w="3175">
                <a:noFill/>
              </a:ln>
              <a:gradFill flip="none" rotWithShape="1">
                <a:gsLst>
                  <a:gs pos="0">
                    <a:srgbClr val="A58AD4"/>
                  </a:gs>
                  <a:gs pos="80000">
                    <a:srgbClr val="46A0DE"/>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cxnSp>
        <p:nvCxnSpPr>
          <p:cNvPr id="33" name="Straight Arrow Connector 32" descr="Arrow pointing left">
            <a:extLst>
              <a:ext uri="{FF2B5EF4-FFF2-40B4-BE49-F238E27FC236}">
                <a16:creationId xmlns:a16="http://schemas.microsoft.com/office/drawing/2014/main" id="{6289792B-D0BC-BF63-1429-FE96100468FA}"/>
              </a:ext>
            </a:extLst>
          </p:cNvPr>
          <p:cNvCxnSpPr>
            <a:cxnSpLocks/>
          </p:cNvCxnSpPr>
          <p:nvPr/>
        </p:nvCxnSpPr>
        <p:spPr>
          <a:xfrm flipV="1">
            <a:off x="3820529" y="3191102"/>
            <a:ext cx="781869" cy="0"/>
          </a:xfrm>
          <a:prstGeom prst="straightConnector1">
            <a:avLst/>
          </a:prstGeom>
          <a:ln w="1905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77366A8A-AEE7-38DD-B11F-31F7F579BB1F}"/>
              </a:ext>
              <a:ext uri="{C183D7F6-B498-43B3-948B-1728B52AA6E4}">
                <adec:decorative xmlns:adec="http://schemas.microsoft.com/office/drawing/2017/decorative" val="1"/>
              </a:ext>
            </a:extLst>
          </p:cNvPr>
          <p:cNvPicPr>
            <a:picLocks noChangeAspect="1"/>
          </p:cNvPicPr>
          <p:nvPr/>
        </p:nvPicPr>
        <p:blipFill rotWithShape="1">
          <a:blip r:embed="rId4">
            <a:alphaModFix amt="0"/>
          </a:blip>
          <a:srcRect l="-11861" t="-16145" r="-11861" b="-16145"/>
          <a:stretch>
            <a:fillRect/>
          </a:stretch>
        </p:blipFill>
        <p:spPr>
          <a:xfrm>
            <a:off x="4704215" y="1798862"/>
            <a:ext cx="2783570" cy="2783570"/>
          </a:xfrm>
          <a:prstGeom prst="roundRect">
            <a:avLst>
              <a:gd name="adj" fmla="val 5827"/>
            </a:avLst>
          </a:prstGeom>
          <a:solidFill>
            <a:srgbClr val="FFFFFF"/>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130" name="Group 2129" descr="Diagram showing complex connections between various products (Visual Studio Code, Copilot, LLM tools, PostgreSQL, Google Drive, SharePoint)">
            <a:extLst>
              <a:ext uri="{FF2B5EF4-FFF2-40B4-BE49-F238E27FC236}">
                <a16:creationId xmlns:a16="http://schemas.microsoft.com/office/drawing/2014/main" id="{4179DF08-EF01-033B-52ED-5A40D9185260}"/>
              </a:ext>
            </a:extLst>
          </p:cNvPr>
          <p:cNvGrpSpPr/>
          <p:nvPr/>
        </p:nvGrpSpPr>
        <p:grpSpPr>
          <a:xfrm>
            <a:off x="4969510" y="2122538"/>
            <a:ext cx="2252980" cy="2136567"/>
            <a:chOff x="4969510" y="2122538"/>
            <a:chExt cx="2252980" cy="2136567"/>
          </a:xfrm>
        </p:grpSpPr>
        <p:grpSp>
          <p:nvGrpSpPr>
            <p:cNvPr id="2080" name="Group 2079" descr="LLM tools">
              <a:extLst>
                <a:ext uri="{FF2B5EF4-FFF2-40B4-BE49-F238E27FC236}">
                  <a16:creationId xmlns:a16="http://schemas.microsoft.com/office/drawing/2014/main" id="{0466339A-3861-FB6F-6250-79B9DD9FA2E7}"/>
                </a:ext>
              </a:extLst>
            </p:cNvPr>
            <p:cNvGrpSpPr/>
            <p:nvPr/>
          </p:nvGrpSpPr>
          <p:grpSpPr>
            <a:xfrm>
              <a:off x="6726978" y="2126982"/>
              <a:ext cx="476887" cy="476887"/>
              <a:chOff x="6726978" y="2126982"/>
              <a:chExt cx="476887" cy="476887"/>
            </a:xfrm>
          </p:grpSpPr>
          <p:sp>
            <p:nvSpPr>
              <p:cNvPr id="28" name="Oval 27">
                <a:extLst>
                  <a:ext uri="{FF2B5EF4-FFF2-40B4-BE49-F238E27FC236}">
                    <a16:creationId xmlns:a16="http://schemas.microsoft.com/office/drawing/2014/main" id="{1DDBB251-2AF6-85F8-A850-CADE31FE2694}"/>
                  </a:ext>
                  <a:ext uri="{C183D7F6-B498-43B3-948B-1728B52AA6E4}">
                    <adec:decorative xmlns:adec="http://schemas.microsoft.com/office/drawing/2017/decorative" val="1"/>
                  </a:ext>
                </a:extLst>
              </p:cNvPr>
              <p:cNvSpPr/>
              <p:nvPr/>
            </p:nvSpPr>
            <p:spPr bwMode="auto">
              <a:xfrm>
                <a:off x="6726978" y="2126982"/>
                <a:ext cx="476887" cy="476887"/>
              </a:xfrm>
              <a:prstGeom prst="ellipse">
                <a:avLst/>
              </a:prstGeom>
              <a:gradFill flip="none" rotWithShape="1">
                <a:gsLst>
                  <a:gs pos="68000">
                    <a:srgbClr val="0A6BBA"/>
                  </a:gs>
                  <a:gs pos="100000">
                    <a:srgbClr val="318581"/>
                  </a:gs>
                  <a:gs pos="0">
                    <a:srgbClr val="F65567"/>
                  </a:gs>
                  <a:gs pos="32000">
                    <a:srgbClr val="7656AD"/>
                  </a:gs>
                </a:gsLst>
                <a:path path="circle">
                  <a:fillToRect l="100000" t="100000"/>
                </a:path>
                <a:tileRect r="-100000" b="-100000"/>
              </a:gradFill>
              <a:effectLst/>
            </p:spPr>
            <p:txBody>
              <a:bodyPr wrap="none" lIns="228600" tIns="18288" rIns="228600" bIns="91440" rtlCol="0" anchor="ctr" anchorCtr="0">
                <a:noAutofit/>
              </a:bodyPr>
              <a:lstStyle/>
              <a:p>
                <a:pPr algn="ctr" defTabSz="491033" fontAlgn="base">
                  <a:spcBef>
                    <a:spcPct val="0"/>
                  </a:spcBef>
                  <a:spcAft>
                    <a:spcPct val="0"/>
                  </a:spcAft>
                </a:pPr>
                <a:endParaRPr lang="en-CA" sz="4400" b="1" err="1">
                  <a:gradFill>
                    <a:gsLst>
                      <a:gs pos="13761">
                        <a:srgbClr val="FFFFFF"/>
                      </a:gs>
                      <a:gs pos="34000">
                        <a:srgbClr val="FFFFFF"/>
                      </a:gs>
                    </a:gsLst>
                    <a:path path="circle">
                      <a:fillToRect l="100000" t="100000"/>
                    </a:path>
                  </a:gradFill>
                  <a:latin typeface="Segoe UI Semibold" panose="020B0502040204020203" pitchFamily="34" charset="0"/>
                  <a:cs typeface="Segoe Sans Display Semibold" pitchFamily="2" charset="0"/>
                </a:endParaRPr>
              </a:p>
            </p:txBody>
          </p:sp>
          <p:sp>
            <p:nvSpPr>
              <p:cNvPr id="32" name="Freeform 18">
                <a:extLst>
                  <a:ext uri="{FF2B5EF4-FFF2-40B4-BE49-F238E27FC236}">
                    <a16:creationId xmlns:a16="http://schemas.microsoft.com/office/drawing/2014/main" id="{E5C20E5D-E381-471B-8740-C2822B09B972}"/>
                  </a:ext>
                  <a:ext uri="{C183D7F6-B498-43B3-948B-1728B52AA6E4}">
                    <adec:decorative xmlns:adec="http://schemas.microsoft.com/office/drawing/2017/decorative" val="1"/>
                  </a:ext>
                </a:extLst>
              </p:cNvPr>
              <p:cNvSpPr/>
              <p:nvPr/>
            </p:nvSpPr>
            <p:spPr>
              <a:xfrm>
                <a:off x="6854333" y="2276917"/>
                <a:ext cx="219059" cy="177016"/>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36" name="Picture 1035" descr="Copilot logo">
              <a:extLst>
                <a:ext uri="{FF2B5EF4-FFF2-40B4-BE49-F238E27FC236}">
                  <a16:creationId xmlns:a16="http://schemas.microsoft.com/office/drawing/2014/main" id="{32861BBA-3B61-0012-C9A2-AB884F07AED2}"/>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l="16271" t="-7932" r="16271" b="-7932"/>
            <a:stretch>
              <a:fillRect/>
            </a:stretch>
          </p:blipFill>
          <p:spPr>
            <a:xfrm>
              <a:off x="5836611" y="2125517"/>
              <a:ext cx="496643" cy="479816"/>
            </a:xfrm>
            <a:prstGeom prst="rect">
              <a:avLst/>
            </a:prstGeom>
            <a:effectLst/>
          </p:spPr>
        </p:pic>
        <p:pic>
          <p:nvPicPr>
            <p:cNvPr id="1037" name="Picture 1036" descr="SharePoint logo">
              <a:extLst>
                <a:ext uri="{FF2B5EF4-FFF2-40B4-BE49-F238E27FC236}">
                  <a16:creationId xmlns:a16="http://schemas.microsoft.com/office/drawing/2014/main" id="{BC8683F5-7DBE-A397-D210-CBCF7B6ADEBA}"/>
                </a:ext>
                <a:ext uri="{C183D7F6-B498-43B3-948B-1728B52AA6E4}">
                  <adec:decorative xmlns:adec="http://schemas.microsoft.com/office/drawing/2017/decorative" val="0"/>
                </a:ext>
              </a:extLst>
            </p:cNvPr>
            <p:cNvPicPr>
              <a:picLocks noChangeAspect="1"/>
            </p:cNvPicPr>
            <p:nvPr/>
          </p:nvPicPr>
          <p:blipFill rotWithShape="1">
            <a:blip r:embed="rId6">
              <a:extLst>
                <a:ext uri="{28A0092B-C50C-407E-A947-70E740481C1C}">
                  <a14:useLocalDpi xmlns:a14="http://schemas.microsoft.com/office/drawing/2010/main" val="0"/>
                </a:ext>
              </a:extLst>
            </a:blip>
            <a:srcRect l="21934" t="21934" r="21934" b="21934"/>
            <a:stretch/>
          </p:blipFill>
          <p:spPr>
            <a:xfrm>
              <a:off x="6708353" y="3744968"/>
              <a:ext cx="514137" cy="514137"/>
            </a:xfrm>
            <a:prstGeom prst="rect">
              <a:avLst/>
            </a:prstGeom>
          </p:spPr>
        </p:pic>
        <p:pic>
          <p:nvPicPr>
            <p:cNvPr id="2050" name="Picture 2" descr="Visual Studio Code logo">
              <a:extLst>
                <a:ext uri="{FF2B5EF4-FFF2-40B4-BE49-F238E27FC236}">
                  <a16:creationId xmlns:a16="http://schemas.microsoft.com/office/drawing/2014/main" id="{CB06D9C7-D60C-6AE8-21A4-126200FB2C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9510" y="2122538"/>
              <a:ext cx="4857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Drive logo">
              <a:extLst>
                <a:ext uri="{FF2B5EF4-FFF2-40B4-BE49-F238E27FC236}">
                  <a16:creationId xmlns:a16="http://schemas.microsoft.com/office/drawing/2014/main" id="{D2AD936C-0D46-0980-FE37-B6DDE8FFB0E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315" t="16345" r="15315" b="16345"/>
            <a:stretch>
              <a:fillRect/>
            </a:stretch>
          </p:blipFill>
          <p:spPr bwMode="auto">
            <a:xfrm>
              <a:off x="5827606" y="3752349"/>
              <a:ext cx="514652" cy="4993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stgreSQL logo">
              <a:extLst>
                <a:ext uri="{FF2B5EF4-FFF2-40B4-BE49-F238E27FC236}">
                  <a16:creationId xmlns:a16="http://schemas.microsoft.com/office/drawing/2014/main" id="{60D08AFF-176C-4812-9F6D-C1B8B003B7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2457" y="3775218"/>
              <a:ext cx="439880" cy="453637"/>
            </a:xfrm>
            <a:prstGeom prst="rect">
              <a:avLst/>
            </a:prstGeom>
            <a:noFill/>
            <a:extLst>
              <a:ext uri="{909E8E84-426E-40DD-AFC4-6F175D3DCCD1}">
                <a14:hiddenFill xmlns:a14="http://schemas.microsoft.com/office/drawing/2010/main">
                  <a:solidFill>
                    <a:srgbClr val="FFFFFF"/>
                  </a:solidFill>
                </a14:hiddenFill>
              </a:ext>
            </a:extLst>
          </p:spPr>
        </p:pic>
        <p:grpSp>
          <p:nvGrpSpPr>
            <p:cNvPr id="2078" name="Group 2077">
              <a:extLst>
                <a:ext uri="{FF2B5EF4-FFF2-40B4-BE49-F238E27FC236}">
                  <a16:creationId xmlns:a16="http://schemas.microsoft.com/office/drawing/2014/main" id="{A4536B87-CEC2-B908-7E16-1A77E9443632}"/>
                </a:ext>
              </a:extLst>
            </p:cNvPr>
            <p:cNvGrpSpPr/>
            <p:nvPr/>
          </p:nvGrpSpPr>
          <p:grpSpPr>
            <a:xfrm>
              <a:off x="5103872" y="2668291"/>
              <a:ext cx="1955164" cy="1039229"/>
              <a:chOff x="5103872" y="2668291"/>
              <a:chExt cx="1955164" cy="1039229"/>
            </a:xfrm>
          </p:grpSpPr>
          <p:cxnSp>
            <p:nvCxnSpPr>
              <p:cNvPr id="1043" name="Straight Connector 1042">
                <a:extLst>
                  <a:ext uri="{FF2B5EF4-FFF2-40B4-BE49-F238E27FC236}">
                    <a16:creationId xmlns:a16="http://schemas.microsoft.com/office/drawing/2014/main" id="{BB18D1F3-6821-9009-AAA2-9B6B4E13D3FD}"/>
                  </a:ext>
                  <a:ext uri="{C183D7F6-B498-43B3-948B-1728B52AA6E4}">
                    <adec:decorative xmlns:adec="http://schemas.microsoft.com/office/drawing/2017/decorative" val="1"/>
                  </a:ext>
                </a:extLst>
              </p:cNvPr>
              <p:cNvCxnSpPr>
                <a:cxnSpLocks/>
              </p:cNvCxnSpPr>
              <p:nvPr/>
            </p:nvCxnSpPr>
            <p:spPr>
              <a:xfrm flipV="1">
                <a:off x="5209363" y="2746945"/>
                <a:ext cx="0" cy="940709"/>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5E257923-B3F7-ABDC-6A13-3D4E7774F2BE}"/>
                  </a:ext>
                  <a:ext uri="{C183D7F6-B498-43B3-948B-1728B52AA6E4}">
                    <adec:decorative xmlns:adec="http://schemas.microsoft.com/office/drawing/2017/decorative" val="1"/>
                  </a:ext>
                </a:extLst>
              </p:cNvPr>
              <p:cNvCxnSpPr>
                <a:cxnSpLocks/>
              </p:cNvCxnSpPr>
              <p:nvPr/>
            </p:nvCxnSpPr>
            <p:spPr>
              <a:xfrm flipV="1">
                <a:off x="6083616" y="2746945"/>
                <a:ext cx="0" cy="940709"/>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87503363-4CA2-A0F0-D5DC-32CECED8C411}"/>
                  </a:ext>
                  <a:ext uri="{C183D7F6-B498-43B3-948B-1728B52AA6E4}">
                    <adec:decorative xmlns:adec="http://schemas.microsoft.com/office/drawing/2017/decorative" val="1"/>
                  </a:ext>
                </a:extLst>
              </p:cNvPr>
              <p:cNvCxnSpPr>
                <a:cxnSpLocks/>
              </p:cNvCxnSpPr>
              <p:nvPr/>
            </p:nvCxnSpPr>
            <p:spPr>
              <a:xfrm flipV="1">
                <a:off x="6957870" y="2746945"/>
                <a:ext cx="0" cy="940709"/>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882E8E59-07C4-7FBD-9BB7-90FB224873F0}"/>
                  </a:ext>
                  <a:ext uri="{C183D7F6-B498-43B3-948B-1728B52AA6E4}">
                    <adec:decorative xmlns:adec="http://schemas.microsoft.com/office/drawing/2017/decorative" val="1"/>
                  </a:ext>
                </a:extLst>
              </p:cNvPr>
              <p:cNvCxnSpPr/>
              <p:nvPr/>
            </p:nvCxnSpPr>
            <p:spPr>
              <a:xfrm>
                <a:off x="5209363" y="2746945"/>
                <a:ext cx="874253" cy="940709"/>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3E5C9C73-A456-93C2-319C-DB6BF86749AE}"/>
                  </a:ext>
                  <a:ext uri="{C183D7F6-B498-43B3-948B-1728B52AA6E4}">
                    <adec:decorative xmlns:adec="http://schemas.microsoft.com/office/drawing/2017/decorative" val="1"/>
                  </a:ext>
                </a:extLst>
              </p:cNvPr>
              <p:cNvCxnSpPr/>
              <p:nvPr/>
            </p:nvCxnSpPr>
            <p:spPr>
              <a:xfrm flipH="1">
                <a:off x="5209363" y="2746945"/>
                <a:ext cx="874253" cy="940709"/>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49A5BA7A-91CD-6A22-8A9A-74EF0A169D5A}"/>
                  </a:ext>
                  <a:ext uri="{C183D7F6-B498-43B3-948B-1728B52AA6E4}">
                    <adec:decorative xmlns:adec="http://schemas.microsoft.com/office/drawing/2017/decorative" val="1"/>
                  </a:ext>
                </a:extLst>
              </p:cNvPr>
              <p:cNvCxnSpPr/>
              <p:nvPr/>
            </p:nvCxnSpPr>
            <p:spPr>
              <a:xfrm>
                <a:off x="6086250" y="2746945"/>
                <a:ext cx="874253" cy="940709"/>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D93BB118-643A-28B9-9ED0-D46332D06138}"/>
                  </a:ext>
                  <a:ext uri="{C183D7F6-B498-43B3-948B-1728B52AA6E4}">
                    <adec:decorative xmlns:adec="http://schemas.microsoft.com/office/drawing/2017/decorative" val="1"/>
                  </a:ext>
                </a:extLst>
              </p:cNvPr>
              <p:cNvCxnSpPr/>
              <p:nvPr/>
            </p:nvCxnSpPr>
            <p:spPr>
              <a:xfrm flipH="1">
                <a:off x="6086250" y="2746945"/>
                <a:ext cx="874253" cy="940709"/>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8DE1F23F-836B-A712-50F1-E916FD912DE9}"/>
                  </a:ext>
                  <a:ext uri="{C183D7F6-B498-43B3-948B-1728B52AA6E4}">
                    <adec:decorative xmlns:adec="http://schemas.microsoft.com/office/drawing/2017/decorative" val="1"/>
                  </a:ext>
                </a:extLst>
              </p:cNvPr>
              <p:cNvCxnSpPr/>
              <p:nvPr/>
            </p:nvCxnSpPr>
            <p:spPr>
              <a:xfrm flipV="1">
                <a:off x="5209363" y="2746945"/>
                <a:ext cx="1748507" cy="940709"/>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841957CC-462A-E2B3-0A77-37AED2A09328}"/>
                  </a:ext>
                  <a:ext uri="{C183D7F6-B498-43B3-948B-1728B52AA6E4}">
                    <adec:decorative xmlns:adec="http://schemas.microsoft.com/office/drawing/2017/decorative" val="1"/>
                  </a:ext>
                </a:extLst>
              </p:cNvPr>
              <p:cNvCxnSpPr/>
              <p:nvPr/>
            </p:nvCxnSpPr>
            <p:spPr>
              <a:xfrm>
                <a:off x="5209363" y="2746945"/>
                <a:ext cx="1748507" cy="940709"/>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9" name="Oval 1038">
                <a:extLst>
                  <a:ext uri="{FF2B5EF4-FFF2-40B4-BE49-F238E27FC236}">
                    <a16:creationId xmlns:a16="http://schemas.microsoft.com/office/drawing/2014/main" id="{91597A58-BEEC-CE5E-B028-E0DDBF670E1E}"/>
                  </a:ext>
                  <a:ext uri="{C183D7F6-B498-43B3-948B-1728B52AA6E4}">
                    <adec:decorative xmlns:adec="http://schemas.microsoft.com/office/drawing/2017/decorative" val="1"/>
                  </a:ext>
                </a:extLst>
              </p:cNvPr>
              <p:cNvSpPr/>
              <p:nvPr/>
            </p:nvSpPr>
            <p:spPr bwMode="auto">
              <a:xfrm>
                <a:off x="5103872" y="2668291"/>
                <a:ext cx="217050" cy="217050"/>
              </a:xfrm>
              <a:prstGeom prst="ellipse">
                <a:avLst/>
              </a:prstGeom>
              <a:solidFill>
                <a:srgbClr val="A58AD4"/>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1040" name="Rectangle: Rounded Corners 1039">
                <a:extLst>
                  <a:ext uri="{FF2B5EF4-FFF2-40B4-BE49-F238E27FC236}">
                    <a16:creationId xmlns:a16="http://schemas.microsoft.com/office/drawing/2014/main" id="{2BAEF24D-C9E2-AF1F-7797-90F33C7D8385}"/>
                  </a:ext>
                  <a:ext uri="{C183D7F6-B498-43B3-948B-1728B52AA6E4}">
                    <adec:decorative xmlns:adec="http://schemas.microsoft.com/office/drawing/2017/decorative" val="1"/>
                  </a:ext>
                </a:extLst>
              </p:cNvPr>
              <p:cNvSpPr/>
              <p:nvPr/>
            </p:nvSpPr>
            <p:spPr bwMode="auto">
              <a:xfrm rot="2700000">
                <a:off x="5991317" y="2683200"/>
                <a:ext cx="187230" cy="187230"/>
              </a:xfrm>
              <a:prstGeom prst="roundRect">
                <a:avLst/>
              </a:prstGeom>
              <a:solidFill>
                <a:srgbClr val="46A0DE"/>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1041" name="Rectangle: Rounded Corners 1040">
                <a:extLst>
                  <a:ext uri="{FF2B5EF4-FFF2-40B4-BE49-F238E27FC236}">
                    <a16:creationId xmlns:a16="http://schemas.microsoft.com/office/drawing/2014/main" id="{DBB552D5-D287-B55C-ACCA-2D24B8154DB8}"/>
                  </a:ext>
                  <a:ext uri="{C183D7F6-B498-43B3-948B-1728B52AA6E4}">
                    <adec:decorative xmlns:adec="http://schemas.microsoft.com/office/drawing/2017/decorative" val="1"/>
                  </a:ext>
                </a:extLst>
              </p:cNvPr>
              <p:cNvSpPr/>
              <p:nvPr/>
            </p:nvSpPr>
            <p:spPr bwMode="auto">
              <a:xfrm>
                <a:off x="6871806" y="2683199"/>
                <a:ext cx="187230" cy="187230"/>
              </a:xfrm>
              <a:prstGeom prst="roundRect">
                <a:avLst/>
              </a:prstGeom>
              <a:solidFill>
                <a:srgbClr val="41AFA1"/>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1044" name="Oval 1043">
                <a:extLst>
                  <a:ext uri="{FF2B5EF4-FFF2-40B4-BE49-F238E27FC236}">
                    <a16:creationId xmlns:a16="http://schemas.microsoft.com/office/drawing/2014/main" id="{AB3BEBC4-5004-F377-9098-60E06AB9D04A}"/>
                  </a:ext>
                  <a:ext uri="{C183D7F6-B498-43B3-948B-1728B52AA6E4}">
                    <adec:decorative xmlns:adec="http://schemas.microsoft.com/office/drawing/2017/decorative" val="1"/>
                  </a:ext>
                </a:extLst>
              </p:cNvPr>
              <p:cNvSpPr/>
              <p:nvPr/>
            </p:nvSpPr>
            <p:spPr bwMode="auto">
              <a:xfrm>
                <a:off x="5179481" y="3647179"/>
                <a:ext cx="60341" cy="60341"/>
              </a:xfrm>
              <a:prstGeom prst="ellipse">
                <a:avLst/>
              </a:prstGeom>
              <a:solidFill>
                <a:srgbClr val="000000"/>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1062" name="Oval 1061">
                <a:extLst>
                  <a:ext uri="{FF2B5EF4-FFF2-40B4-BE49-F238E27FC236}">
                    <a16:creationId xmlns:a16="http://schemas.microsoft.com/office/drawing/2014/main" id="{60710E57-555A-4430-5F37-2E7A698664D1}"/>
                  </a:ext>
                  <a:ext uri="{C183D7F6-B498-43B3-948B-1728B52AA6E4}">
                    <adec:decorative xmlns:adec="http://schemas.microsoft.com/office/drawing/2017/decorative" val="1"/>
                  </a:ext>
                </a:extLst>
              </p:cNvPr>
              <p:cNvSpPr/>
              <p:nvPr/>
            </p:nvSpPr>
            <p:spPr bwMode="auto">
              <a:xfrm>
                <a:off x="6054762" y="3647179"/>
                <a:ext cx="60341" cy="60341"/>
              </a:xfrm>
              <a:prstGeom prst="ellipse">
                <a:avLst/>
              </a:prstGeom>
              <a:solidFill>
                <a:srgbClr val="000000"/>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1063" name="Oval 1062">
                <a:extLst>
                  <a:ext uri="{FF2B5EF4-FFF2-40B4-BE49-F238E27FC236}">
                    <a16:creationId xmlns:a16="http://schemas.microsoft.com/office/drawing/2014/main" id="{5CB8E804-6B43-1D0F-6F5A-EEC825CF0292}"/>
                  </a:ext>
                  <a:ext uri="{C183D7F6-B498-43B3-948B-1728B52AA6E4}">
                    <adec:decorative xmlns:adec="http://schemas.microsoft.com/office/drawing/2017/decorative" val="1"/>
                  </a:ext>
                </a:extLst>
              </p:cNvPr>
              <p:cNvSpPr/>
              <p:nvPr/>
            </p:nvSpPr>
            <p:spPr bwMode="auto">
              <a:xfrm>
                <a:off x="6930043" y="3647179"/>
                <a:ext cx="60341" cy="60341"/>
              </a:xfrm>
              <a:prstGeom prst="ellipse">
                <a:avLst/>
              </a:prstGeom>
              <a:solidFill>
                <a:srgbClr val="000000"/>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grpSp>
      </p:grpSp>
      <p:sp>
        <p:nvSpPr>
          <p:cNvPr id="25" name="Text Placeholder 6">
            <a:extLst>
              <a:ext uri="{FF2B5EF4-FFF2-40B4-BE49-F238E27FC236}">
                <a16:creationId xmlns:a16="http://schemas.microsoft.com/office/drawing/2014/main" id="{53467B94-A6F2-B614-7480-39454504C3DC}"/>
              </a:ext>
            </a:extLst>
          </p:cNvPr>
          <p:cNvSpPr txBox="1">
            <a:spLocks/>
          </p:cNvSpPr>
          <p:nvPr/>
        </p:nvSpPr>
        <p:spPr>
          <a:xfrm>
            <a:off x="4508473" y="5064451"/>
            <a:ext cx="3180704"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Before MCP</a:t>
            </a:r>
          </a:p>
          <a:p>
            <a:pPr algn="ctr"/>
            <a:r>
              <a:rPr lang="en-US" sz="2000"/>
              <a:t>integration chaos!!!</a:t>
            </a:r>
            <a:endParaRPr lang="en-US" sz="2800"/>
          </a:p>
        </p:txBody>
      </p:sp>
      <p:sp>
        <p:nvSpPr>
          <p:cNvPr id="2132" name="Rounded Rectangle 14">
            <a:extLst>
              <a:ext uri="{FF2B5EF4-FFF2-40B4-BE49-F238E27FC236}">
                <a16:creationId xmlns:a16="http://schemas.microsoft.com/office/drawing/2014/main" id="{365893A9-BA3E-D4C1-449C-CAAE7339BCE4}"/>
              </a:ext>
              <a:ext uri="{C183D7F6-B498-43B3-948B-1728B52AA6E4}">
                <adec:decorative xmlns:adec="http://schemas.microsoft.com/office/drawing/2017/decorative" val="1"/>
              </a:ext>
            </a:extLst>
          </p:cNvPr>
          <p:cNvSpPr/>
          <p:nvPr/>
        </p:nvSpPr>
        <p:spPr bwMode="auto">
          <a:xfrm>
            <a:off x="8132062" y="1436688"/>
            <a:ext cx="3477326" cy="4832349"/>
          </a:xfrm>
          <a:prstGeom prst="roundRect">
            <a:avLst>
              <a:gd name="adj" fmla="val 7330"/>
            </a:avLst>
          </a:prstGeom>
          <a:solidFill>
            <a:srgbClr val="C6E3F3">
              <a:alpha val="15000"/>
            </a:srgbClr>
          </a:solidFill>
        </p:spPr>
        <p:txBody>
          <a:bodyPr wrap="square" lIns="274320" tIns="274320" rIns="274320" bIns="45720" rtlCol="0" anchor="t" anchorCtr="0">
            <a:noAutofit/>
          </a:bodyPr>
          <a:lstStyle/>
          <a:p>
            <a:pPr defTabSz="932742">
              <a:lnSpc>
                <a:spcPct val="90000"/>
              </a:lnSpc>
              <a:spcBef>
                <a:spcPts val="1200"/>
              </a:spcBef>
              <a:spcAft>
                <a:spcPts val="600"/>
              </a:spcAft>
              <a:buSzPct val="90000"/>
            </a:pPr>
            <a:endParaRPr lang="en-US" sz="3200" b="1">
              <a:ln w="3175">
                <a:noFill/>
              </a:ln>
              <a:gradFill flip="none" rotWithShape="1">
                <a:gsLst>
                  <a:gs pos="0">
                    <a:srgbClr val="A58AD4"/>
                  </a:gs>
                  <a:gs pos="80000">
                    <a:srgbClr val="46A0DE"/>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cxnSp>
        <p:nvCxnSpPr>
          <p:cNvPr id="2135" name="Straight Arrow Connector 2134" descr="Arrow pointing left">
            <a:extLst>
              <a:ext uri="{FF2B5EF4-FFF2-40B4-BE49-F238E27FC236}">
                <a16:creationId xmlns:a16="http://schemas.microsoft.com/office/drawing/2014/main" id="{F88E8049-968A-7E96-C9FA-30B64FDB1A68}"/>
              </a:ext>
            </a:extLst>
          </p:cNvPr>
          <p:cNvCxnSpPr>
            <a:cxnSpLocks/>
          </p:cNvCxnSpPr>
          <p:nvPr/>
        </p:nvCxnSpPr>
        <p:spPr>
          <a:xfrm flipV="1">
            <a:off x="7632691" y="3191102"/>
            <a:ext cx="781869" cy="0"/>
          </a:xfrm>
          <a:prstGeom prst="straightConnector1">
            <a:avLst/>
          </a:prstGeom>
          <a:ln w="1905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2134" name="Picture 2133">
            <a:extLst>
              <a:ext uri="{FF2B5EF4-FFF2-40B4-BE49-F238E27FC236}">
                <a16:creationId xmlns:a16="http://schemas.microsoft.com/office/drawing/2014/main" id="{CCE44125-C979-01B7-7F68-A9448238D17E}"/>
              </a:ext>
              <a:ext uri="{C183D7F6-B498-43B3-948B-1728B52AA6E4}">
                <adec:decorative xmlns:adec="http://schemas.microsoft.com/office/drawing/2017/decorative" val="1"/>
              </a:ext>
            </a:extLst>
          </p:cNvPr>
          <p:cNvPicPr>
            <a:picLocks noChangeAspect="1"/>
          </p:cNvPicPr>
          <p:nvPr/>
        </p:nvPicPr>
        <p:blipFill rotWithShape="1">
          <a:blip r:embed="rId10">
            <a:alphaModFix amt="0"/>
          </a:blip>
          <a:srcRect l="-10141" t="-13732" r="-10982" b="-13732"/>
          <a:stretch>
            <a:fillRect/>
          </a:stretch>
        </p:blipFill>
        <p:spPr>
          <a:xfrm>
            <a:off x="8478940" y="1798862"/>
            <a:ext cx="2783570" cy="2783570"/>
          </a:xfrm>
          <a:prstGeom prst="roundRect">
            <a:avLst>
              <a:gd name="adj" fmla="val 5827"/>
            </a:avLst>
          </a:prstGeom>
          <a:solidFill>
            <a:srgbClr val="FFFFFF"/>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136" name="Group 2135" descr="Updated diagram showing the same products (Visual Studio Code, Copilot, LLM tools, PostgreSQL, Google Drive, SharePoint) this time with a new, simplified central connection labelled &quot;Model Context Protocol&quot;">
            <a:extLst>
              <a:ext uri="{FF2B5EF4-FFF2-40B4-BE49-F238E27FC236}">
                <a16:creationId xmlns:a16="http://schemas.microsoft.com/office/drawing/2014/main" id="{1FB99178-B7C8-C1E2-116D-DCD83750F11D}"/>
              </a:ext>
            </a:extLst>
          </p:cNvPr>
          <p:cNvGrpSpPr/>
          <p:nvPr/>
        </p:nvGrpSpPr>
        <p:grpSpPr>
          <a:xfrm>
            <a:off x="8738006" y="2122538"/>
            <a:ext cx="2252980" cy="2136567"/>
            <a:chOff x="8738006" y="2122538"/>
            <a:chExt cx="2252980" cy="2136567"/>
          </a:xfrm>
        </p:grpSpPr>
        <p:grpSp>
          <p:nvGrpSpPr>
            <p:cNvPr id="2137" name="Group 2136" descr="LLM tools">
              <a:extLst>
                <a:ext uri="{FF2B5EF4-FFF2-40B4-BE49-F238E27FC236}">
                  <a16:creationId xmlns:a16="http://schemas.microsoft.com/office/drawing/2014/main" id="{F4328787-3736-22BB-4364-CFAAE788C134}"/>
                </a:ext>
              </a:extLst>
            </p:cNvPr>
            <p:cNvGrpSpPr/>
            <p:nvPr/>
          </p:nvGrpSpPr>
          <p:grpSpPr>
            <a:xfrm>
              <a:off x="10495474" y="2126982"/>
              <a:ext cx="476887" cy="476887"/>
              <a:chOff x="10537594" y="2126982"/>
              <a:chExt cx="476887" cy="476887"/>
            </a:xfrm>
          </p:grpSpPr>
          <p:sp>
            <p:nvSpPr>
              <p:cNvPr id="2159" name="Oval 2158">
                <a:extLst>
                  <a:ext uri="{FF2B5EF4-FFF2-40B4-BE49-F238E27FC236}">
                    <a16:creationId xmlns:a16="http://schemas.microsoft.com/office/drawing/2014/main" id="{3D4BD47D-23F2-8737-96E6-52BF2553DD5A}"/>
                  </a:ext>
                  <a:ext uri="{C183D7F6-B498-43B3-948B-1728B52AA6E4}">
                    <adec:decorative xmlns:adec="http://schemas.microsoft.com/office/drawing/2017/decorative" val="1"/>
                  </a:ext>
                </a:extLst>
              </p:cNvPr>
              <p:cNvSpPr/>
              <p:nvPr/>
            </p:nvSpPr>
            <p:spPr bwMode="auto">
              <a:xfrm>
                <a:off x="10537594" y="2126982"/>
                <a:ext cx="476887" cy="476887"/>
              </a:xfrm>
              <a:prstGeom prst="ellipse">
                <a:avLst/>
              </a:prstGeom>
              <a:gradFill flip="none" rotWithShape="1">
                <a:gsLst>
                  <a:gs pos="68000">
                    <a:srgbClr val="0A6BBA"/>
                  </a:gs>
                  <a:gs pos="100000">
                    <a:srgbClr val="318581"/>
                  </a:gs>
                  <a:gs pos="0">
                    <a:srgbClr val="F65567"/>
                  </a:gs>
                  <a:gs pos="32000">
                    <a:srgbClr val="7656AD"/>
                  </a:gs>
                </a:gsLst>
                <a:path path="circle">
                  <a:fillToRect l="100000" t="100000"/>
                </a:path>
                <a:tileRect r="-100000" b="-100000"/>
              </a:gradFill>
              <a:effectLst/>
            </p:spPr>
            <p:txBody>
              <a:bodyPr wrap="none" lIns="228600" tIns="18288" rIns="228600" bIns="91440" rtlCol="0" anchor="ctr" anchorCtr="0">
                <a:noAutofit/>
              </a:bodyPr>
              <a:lstStyle/>
              <a:p>
                <a:pPr algn="ctr" defTabSz="491033" fontAlgn="base">
                  <a:spcBef>
                    <a:spcPct val="0"/>
                  </a:spcBef>
                  <a:spcAft>
                    <a:spcPct val="0"/>
                  </a:spcAft>
                </a:pPr>
                <a:endParaRPr lang="en-CA" sz="4400" b="1" err="1">
                  <a:gradFill>
                    <a:gsLst>
                      <a:gs pos="13761">
                        <a:srgbClr val="FFFFFF"/>
                      </a:gs>
                      <a:gs pos="34000">
                        <a:srgbClr val="FFFFFF"/>
                      </a:gs>
                    </a:gsLst>
                    <a:path path="circle">
                      <a:fillToRect l="100000" t="100000"/>
                    </a:path>
                  </a:gradFill>
                  <a:latin typeface="Segoe UI Semibold" panose="020B0502040204020203" pitchFamily="34" charset="0"/>
                  <a:cs typeface="Segoe Sans Display Semibold" pitchFamily="2" charset="0"/>
                </a:endParaRPr>
              </a:p>
            </p:txBody>
          </p:sp>
          <p:sp>
            <p:nvSpPr>
              <p:cNvPr id="2160" name="Freeform 18">
                <a:extLst>
                  <a:ext uri="{FF2B5EF4-FFF2-40B4-BE49-F238E27FC236}">
                    <a16:creationId xmlns:a16="http://schemas.microsoft.com/office/drawing/2014/main" id="{C9DB2460-411E-7E11-ABCD-DC6DCDC2AF62}"/>
                  </a:ext>
                  <a:ext uri="{C183D7F6-B498-43B3-948B-1728B52AA6E4}">
                    <adec:decorative xmlns:adec="http://schemas.microsoft.com/office/drawing/2017/decorative" val="1"/>
                  </a:ext>
                </a:extLst>
              </p:cNvPr>
              <p:cNvSpPr/>
              <p:nvPr/>
            </p:nvSpPr>
            <p:spPr>
              <a:xfrm>
                <a:off x="10664949" y="2276917"/>
                <a:ext cx="219059" cy="177016"/>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138" name="Picture 2137" descr="Copilot logo">
              <a:extLst>
                <a:ext uri="{FF2B5EF4-FFF2-40B4-BE49-F238E27FC236}">
                  <a16:creationId xmlns:a16="http://schemas.microsoft.com/office/drawing/2014/main" id="{95CD5440-3AE4-20DF-94A8-3957A8B836AA}"/>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l="16271" t="-7932" r="16271" b="-7932"/>
            <a:stretch>
              <a:fillRect/>
            </a:stretch>
          </p:blipFill>
          <p:spPr>
            <a:xfrm>
              <a:off x="9605107" y="2125517"/>
              <a:ext cx="496643" cy="479816"/>
            </a:xfrm>
            <a:prstGeom prst="rect">
              <a:avLst/>
            </a:prstGeom>
            <a:effectLst/>
          </p:spPr>
        </p:pic>
        <p:pic>
          <p:nvPicPr>
            <p:cNvPr id="2139" name="Picture 2138" descr="SharePoint logo">
              <a:extLst>
                <a:ext uri="{FF2B5EF4-FFF2-40B4-BE49-F238E27FC236}">
                  <a16:creationId xmlns:a16="http://schemas.microsoft.com/office/drawing/2014/main" id="{530EBC82-4A7B-E6E9-9F02-11E4F86B1F5C}"/>
                </a:ext>
                <a:ext uri="{C183D7F6-B498-43B3-948B-1728B52AA6E4}">
                  <adec:decorative xmlns:adec="http://schemas.microsoft.com/office/drawing/2017/decorative" val="0"/>
                </a:ext>
              </a:extLst>
            </p:cNvPr>
            <p:cNvPicPr>
              <a:picLocks noChangeAspect="1"/>
            </p:cNvPicPr>
            <p:nvPr/>
          </p:nvPicPr>
          <p:blipFill rotWithShape="1">
            <a:blip r:embed="rId6">
              <a:extLst>
                <a:ext uri="{28A0092B-C50C-407E-A947-70E740481C1C}">
                  <a14:useLocalDpi xmlns:a14="http://schemas.microsoft.com/office/drawing/2010/main" val="0"/>
                </a:ext>
              </a:extLst>
            </a:blip>
            <a:srcRect l="21934" t="21934" r="21934" b="21934"/>
            <a:stretch/>
          </p:blipFill>
          <p:spPr>
            <a:xfrm>
              <a:off x="10476849" y="3744968"/>
              <a:ext cx="514137" cy="514137"/>
            </a:xfrm>
            <a:prstGeom prst="rect">
              <a:avLst/>
            </a:prstGeom>
          </p:spPr>
        </p:pic>
        <p:pic>
          <p:nvPicPr>
            <p:cNvPr id="2140" name="Picture 2" descr="Visual Studio Code logo">
              <a:extLst>
                <a:ext uri="{FF2B5EF4-FFF2-40B4-BE49-F238E27FC236}">
                  <a16:creationId xmlns:a16="http://schemas.microsoft.com/office/drawing/2014/main" id="{D3AD9215-61C8-D761-8783-433E11847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8006" y="2122538"/>
              <a:ext cx="4857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2141" name="Picture 4" descr="Google Drive logo">
              <a:extLst>
                <a:ext uri="{FF2B5EF4-FFF2-40B4-BE49-F238E27FC236}">
                  <a16:creationId xmlns:a16="http://schemas.microsoft.com/office/drawing/2014/main" id="{67D3BD35-DBAC-7FEC-A74C-94349982C16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315" t="16345" r="15315" b="16345"/>
            <a:stretch>
              <a:fillRect/>
            </a:stretch>
          </p:blipFill>
          <p:spPr bwMode="auto">
            <a:xfrm>
              <a:off x="9596102" y="3752349"/>
              <a:ext cx="514652" cy="499374"/>
            </a:xfrm>
            <a:prstGeom prst="rect">
              <a:avLst/>
            </a:prstGeom>
            <a:noFill/>
            <a:extLst>
              <a:ext uri="{909E8E84-426E-40DD-AFC4-6F175D3DCCD1}">
                <a14:hiddenFill xmlns:a14="http://schemas.microsoft.com/office/drawing/2010/main">
                  <a:solidFill>
                    <a:srgbClr val="FFFFFF"/>
                  </a:solidFill>
                </a14:hiddenFill>
              </a:ext>
            </a:extLst>
          </p:spPr>
        </p:pic>
        <p:pic>
          <p:nvPicPr>
            <p:cNvPr id="2142" name="Picture 8" descr="PostgreSQL logo">
              <a:extLst>
                <a:ext uri="{FF2B5EF4-FFF2-40B4-BE49-F238E27FC236}">
                  <a16:creationId xmlns:a16="http://schemas.microsoft.com/office/drawing/2014/main" id="{F972C9E1-203C-2391-E673-1E62DDFDFE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0953" y="3775218"/>
              <a:ext cx="439880" cy="453637"/>
            </a:xfrm>
            <a:prstGeom prst="rect">
              <a:avLst/>
            </a:prstGeom>
            <a:noFill/>
            <a:extLst>
              <a:ext uri="{909E8E84-426E-40DD-AFC4-6F175D3DCCD1}">
                <a14:hiddenFill xmlns:a14="http://schemas.microsoft.com/office/drawing/2010/main">
                  <a:solidFill>
                    <a:srgbClr val="FFFFFF"/>
                  </a:solidFill>
                </a14:hiddenFill>
              </a:ext>
            </a:extLst>
          </p:spPr>
        </p:pic>
        <p:grpSp>
          <p:nvGrpSpPr>
            <p:cNvPr id="2143" name="Group 2142">
              <a:extLst>
                <a:ext uri="{FF2B5EF4-FFF2-40B4-BE49-F238E27FC236}">
                  <a16:creationId xmlns:a16="http://schemas.microsoft.com/office/drawing/2014/main" id="{54A90004-5594-E4D8-7E1A-688E9AE074CE}"/>
                </a:ext>
              </a:extLst>
            </p:cNvPr>
            <p:cNvGrpSpPr/>
            <p:nvPr/>
          </p:nvGrpSpPr>
          <p:grpSpPr>
            <a:xfrm>
              <a:off x="8947977" y="2657938"/>
              <a:ext cx="1933063" cy="1049582"/>
              <a:chOff x="8990097" y="2657938"/>
              <a:chExt cx="1933063" cy="1049582"/>
            </a:xfrm>
          </p:grpSpPr>
          <p:cxnSp>
            <p:nvCxnSpPr>
              <p:cNvPr id="2144" name="Straight Connector 2143">
                <a:extLst>
                  <a:ext uri="{FF2B5EF4-FFF2-40B4-BE49-F238E27FC236}">
                    <a16:creationId xmlns:a16="http://schemas.microsoft.com/office/drawing/2014/main" id="{2E3CA63F-62AD-FD66-F670-6A8264A7BFB8}"/>
                  </a:ext>
                  <a:ext uri="{C183D7F6-B498-43B3-948B-1728B52AA6E4}">
                    <adec:decorative xmlns:adec="http://schemas.microsoft.com/office/drawing/2017/decorative" val="1"/>
                  </a:ext>
                </a:extLst>
              </p:cNvPr>
              <p:cNvCxnSpPr>
                <a:cxnSpLocks/>
              </p:cNvCxnSpPr>
              <p:nvPr/>
            </p:nvCxnSpPr>
            <p:spPr>
              <a:xfrm flipV="1">
                <a:off x="9022705" y="3189290"/>
                <a:ext cx="869298" cy="498364"/>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5" name="Straight Connector 2144">
                <a:extLst>
                  <a:ext uri="{FF2B5EF4-FFF2-40B4-BE49-F238E27FC236}">
                    <a16:creationId xmlns:a16="http://schemas.microsoft.com/office/drawing/2014/main" id="{28455368-CE53-80CC-733F-7547BAEB75D9}"/>
                  </a:ext>
                  <a:ext uri="{C183D7F6-B498-43B3-948B-1728B52AA6E4}">
                    <adec:decorative xmlns:adec="http://schemas.microsoft.com/office/drawing/2017/decorative" val="1"/>
                  </a:ext>
                </a:extLst>
              </p:cNvPr>
              <p:cNvCxnSpPr>
                <a:cxnSpLocks/>
              </p:cNvCxnSpPr>
              <p:nvPr/>
            </p:nvCxnSpPr>
            <p:spPr>
              <a:xfrm flipV="1">
                <a:off x="9895548" y="3187581"/>
                <a:ext cx="0" cy="500073"/>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6" name="Straight Connector 2145">
                <a:extLst>
                  <a:ext uri="{FF2B5EF4-FFF2-40B4-BE49-F238E27FC236}">
                    <a16:creationId xmlns:a16="http://schemas.microsoft.com/office/drawing/2014/main" id="{65E9497A-12D0-848E-3945-0C3E16885512}"/>
                  </a:ext>
                  <a:ext uri="{C183D7F6-B498-43B3-948B-1728B52AA6E4}">
                    <adec:decorative xmlns:adec="http://schemas.microsoft.com/office/drawing/2017/decorative" val="1"/>
                  </a:ext>
                </a:extLst>
              </p:cNvPr>
              <p:cNvCxnSpPr>
                <a:cxnSpLocks/>
              </p:cNvCxnSpPr>
              <p:nvPr/>
            </p:nvCxnSpPr>
            <p:spPr>
              <a:xfrm flipH="1" flipV="1">
                <a:off x="9892003" y="3187581"/>
                <a:ext cx="879209" cy="500073"/>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7" name="Straight Connector 2146">
                <a:extLst>
                  <a:ext uri="{FF2B5EF4-FFF2-40B4-BE49-F238E27FC236}">
                    <a16:creationId xmlns:a16="http://schemas.microsoft.com/office/drawing/2014/main" id="{E4E15A80-EDCE-ED54-045C-9C2733444043}"/>
                  </a:ext>
                  <a:ext uri="{C183D7F6-B498-43B3-948B-1728B52AA6E4}">
                    <adec:decorative xmlns:adec="http://schemas.microsoft.com/office/drawing/2017/decorative" val="1"/>
                  </a:ext>
                </a:extLst>
              </p:cNvPr>
              <p:cNvCxnSpPr>
                <a:cxnSpLocks/>
              </p:cNvCxnSpPr>
              <p:nvPr/>
            </p:nvCxnSpPr>
            <p:spPr>
              <a:xfrm flipH="1" flipV="1">
                <a:off x="9022705" y="2689081"/>
                <a:ext cx="872716" cy="498500"/>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8" name="Straight Connector 2147">
                <a:extLst>
                  <a:ext uri="{FF2B5EF4-FFF2-40B4-BE49-F238E27FC236}">
                    <a16:creationId xmlns:a16="http://schemas.microsoft.com/office/drawing/2014/main" id="{545A4BD9-8433-7275-2D73-F7777A2B41B7}"/>
                  </a:ext>
                  <a:ext uri="{C183D7F6-B498-43B3-948B-1728B52AA6E4}">
                    <adec:decorative xmlns:adec="http://schemas.microsoft.com/office/drawing/2017/decorative" val="1"/>
                  </a:ext>
                </a:extLst>
              </p:cNvPr>
              <p:cNvCxnSpPr>
                <a:cxnSpLocks/>
              </p:cNvCxnSpPr>
              <p:nvPr/>
            </p:nvCxnSpPr>
            <p:spPr>
              <a:xfrm flipV="1">
                <a:off x="9895548" y="2689081"/>
                <a:ext cx="0" cy="498500"/>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49" name="Straight Connector 2148">
                <a:extLst>
                  <a:ext uri="{FF2B5EF4-FFF2-40B4-BE49-F238E27FC236}">
                    <a16:creationId xmlns:a16="http://schemas.microsoft.com/office/drawing/2014/main" id="{AAB9F06A-00D1-89AD-D29B-CF1D8D75F481}"/>
                  </a:ext>
                  <a:ext uri="{C183D7F6-B498-43B3-948B-1728B52AA6E4}">
                    <adec:decorative xmlns:adec="http://schemas.microsoft.com/office/drawing/2017/decorative" val="1"/>
                  </a:ext>
                </a:extLst>
              </p:cNvPr>
              <p:cNvCxnSpPr>
                <a:cxnSpLocks/>
              </p:cNvCxnSpPr>
              <p:nvPr/>
            </p:nvCxnSpPr>
            <p:spPr>
              <a:xfrm flipV="1">
                <a:off x="9892003" y="2689081"/>
                <a:ext cx="879209" cy="498500"/>
              </a:xfrm>
              <a:prstGeom prst="line">
                <a:avLst/>
              </a:prstGeom>
              <a:ln>
                <a:solidFill>
                  <a:srgbClr val="0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50" name="Oval 2149">
                <a:extLst>
                  <a:ext uri="{FF2B5EF4-FFF2-40B4-BE49-F238E27FC236}">
                    <a16:creationId xmlns:a16="http://schemas.microsoft.com/office/drawing/2014/main" id="{5968C828-EC2D-BD05-624A-72D315234027}"/>
                  </a:ext>
                  <a:ext uri="{C183D7F6-B498-43B3-948B-1728B52AA6E4}">
                    <adec:decorative xmlns:adec="http://schemas.microsoft.com/office/drawing/2017/decorative" val="1"/>
                  </a:ext>
                </a:extLst>
              </p:cNvPr>
              <p:cNvSpPr/>
              <p:nvPr/>
            </p:nvSpPr>
            <p:spPr bwMode="auto">
              <a:xfrm>
                <a:off x="8990097" y="3647179"/>
                <a:ext cx="60341" cy="60341"/>
              </a:xfrm>
              <a:prstGeom prst="ellipse">
                <a:avLst/>
              </a:prstGeom>
              <a:solidFill>
                <a:srgbClr val="000000"/>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2151" name="Oval 2150">
                <a:extLst>
                  <a:ext uri="{FF2B5EF4-FFF2-40B4-BE49-F238E27FC236}">
                    <a16:creationId xmlns:a16="http://schemas.microsoft.com/office/drawing/2014/main" id="{E3C46CFA-A293-FDBD-2258-9A6D93B40C74}"/>
                  </a:ext>
                  <a:ext uri="{C183D7F6-B498-43B3-948B-1728B52AA6E4}">
                    <adec:decorative xmlns:adec="http://schemas.microsoft.com/office/drawing/2017/decorative" val="1"/>
                  </a:ext>
                </a:extLst>
              </p:cNvPr>
              <p:cNvSpPr/>
              <p:nvPr/>
            </p:nvSpPr>
            <p:spPr bwMode="auto">
              <a:xfrm>
                <a:off x="9865378" y="3647179"/>
                <a:ext cx="60341" cy="60341"/>
              </a:xfrm>
              <a:prstGeom prst="ellipse">
                <a:avLst/>
              </a:prstGeom>
              <a:solidFill>
                <a:srgbClr val="000000"/>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2152" name="Oval 2151">
                <a:extLst>
                  <a:ext uri="{FF2B5EF4-FFF2-40B4-BE49-F238E27FC236}">
                    <a16:creationId xmlns:a16="http://schemas.microsoft.com/office/drawing/2014/main" id="{6551228A-4EDE-319C-371D-2E58E9D2D63A}"/>
                  </a:ext>
                  <a:ext uri="{C183D7F6-B498-43B3-948B-1728B52AA6E4}">
                    <adec:decorative xmlns:adec="http://schemas.microsoft.com/office/drawing/2017/decorative" val="1"/>
                  </a:ext>
                </a:extLst>
              </p:cNvPr>
              <p:cNvSpPr/>
              <p:nvPr/>
            </p:nvSpPr>
            <p:spPr bwMode="auto">
              <a:xfrm>
                <a:off x="10740659" y="3647179"/>
                <a:ext cx="60341" cy="60341"/>
              </a:xfrm>
              <a:prstGeom prst="ellipse">
                <a:avLst/>
              </a:prstGeom>
              <a:solidFill>
                <a:srgbClr val="000000"/>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2153" name="Oval 2152">
                <a:extLst>
                  <a:ext uri="{FF2B5EF4-FFF2-40B4-BE49-F238E27FC236}">
                    <a16:creationId xmlns:a16="http://schemas.microsoft.com/office/drawing/2014/main" id="{11EBE4F5-6065-160F-4EB7-27628287EB80}"/>
                  </a:ext>
                  <a:ext uri="{C183D7F6-B498-43B3-948B-1728B52AA6E4}">
                    <adec:decorative xmlns:adec="http://schemas.microsoft.com/office/drawing/2017/decorative" val="1"/>
                  </a:ext>
                </a:extLst>
              </p:cNvPr>
              <p:cNvSpPr/>
              <p:nvPr/>
            </p:nvSpPr>
            <p:spPr bwMode="auto">
              <a:xfrm>
                <a:off x="8990097" y="2657938"/>
                <a:ext cx="60341" cy="60341"/>
              </a:xfrm>
              <a:prstGeom prst="ellipse">
                <a:avLst/>
              </a:prstGeom>
              <a:solidFill>
                <a:srgbClr val="000000"/>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2154" name="Oval 2153">
                <a:extLst>
                  <a:ext uri="{FF2B5EF4-FFF2-40B4-BE49-F238E27FC236}">
                    <a16:creationId xmlns:a16="http://schemas.microsoft.com/office/drawing/2014/main" id="{884F3808-6B67-DCEF-7932-5419E62AA4EB}"/>
                  </a:ext>
                  <a:ext uri="{C183D7F6-B498-43B3-948B-1728B52AA6E4}">
                    <adec:decorative xmlns:adec="http://schemas.microsoft.com/office/drawing/2017/decorative" val="1"/>
                  </a:ext>
                </a:extLst>
              </p:cNvPr>
              <p:cNvSpPr/>
              <p:nvPr/>
            </p:nvSpPr>
            <p:spPr bwMode="auto">
              <a:xfrm>
                <a:off x="9865378" y="2657938"/>
                <a:ext cx="60341" cy="60341"/>
              </a:xfrm>
              <a:prstGeom prst="ellipse">
                <a:avLst/>
              </a:prstGeom>
              <a:solidFill>
                <a:srgbClr val="000000"/>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2155" name="Oval 2154">
                <a:extLst>
                  <a:ext uri="{FF2B5EF4-FFF2-40B4-BE49-F238E27FC236}">
                    <a16:creationId xmlns:a16="http://schemas.microsoft.com/office/drawing/2014/main" id="{05F58D3D-14BD-C582-B57C-062A69F460E5}"/>
                  </a:ext>
                  <a:ext uri="{C183D7F6-B498-43B3-948B-1728B52AA6E4}">
                    <adec:decorative xmlns:adec="http://schemas.microsoft.com/office/drawing/2017/decorative" val="1"/>
                  </a:ext>
                </a:extLst>
              </p:cNvPr>
              <p:cNvSpPr/>
              <p:nvPr/>
            </p:nvSpPr>
            <p:spPr bwMode="auto">
              <a:xfrm>
                <a:off x="10740659" y="2657938"/>
                <a:ext cx="60341" cy="60341"/>
              </a:xfrm>
              <a:prstGeom prst="ellipse">
                <a:avLst/>
              </a:prstGeom>
              <a:solidFill>
                <a:srgbClr val="000000"/>
              </a:solid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chemeClr val="bg1"/>
                  </a:solidFill>
                  <a:ea typeface="Segoe UI" pitchFamily="34" charset="0"/>
                  <a:cs typeface="Segoe UI" pitchFamily="34" charset="0"/>
                </a:endParaRPr>
              </a:p>
            </p:txBody>
          </p:sp>
          <p:sp>
            <p:nvSpPr>
              <p:cNvPr id="2156" name="TextBox 2155">
                <a:extLst>
                  <a:ext uri="{FF2B5EF4-FFF2-40B4-BE49-F238E27FC236}">
                    <a16:creationId xmlns:a16="http://schemas.microsoft.com/office/drawing/2014/main" id="{174AE320-1F93-E450-D91D-54B7BB4EE46E}"/>
                  </a:ext>
                  <a:ext uri="{C183D7F6-B498-43B3-948B-1728B52AA6E4}">
                    <adec:decorative xmlns:adec="http://schemas.microsoft.com/office/drawing/2017/decorative" val="1"/>
                  </a:ext>
                </a:extLst>
              </p:cNvPr>
              <p:cNvSpPr txBox="1"/>
              <p:nvPr/>
            </p:nvSpPr>
            <p:spPr>
              <a:xfrm>
                <a:off x="10447068" y="2970609"/>
                <a:ext cx="476092" cy="415498"/>
              </a:xfrm>
              <a:prstGeom prst="rect">
                <a:avLst/>
              </a:prstGeom>
              <a:noFill/>
            </p:spPr>
            <p:txBody>
              <a:bodyPr wrap="none" lIns="0" tIns="0" rIns="0" bIns="0" rtlCol="0">
                <a:spAutoFit/>
              </a:bodyPr>
              <a:lstStyle/>
              <a:p>
                <a:pPr algn="r">
                  <a:lnSpc>
                    <a:spcPct val="90000"/>
                  </a:lnSpc>
                </a:pPr>
                <a:r>
                  <a:rPr lang="en-US" sz="1000">
                    <a:solidFill>
                      <a:srgbClr val="000000"/>
                    </a:solidFill>
                  </a:rPr>
                  <a:t>Model</a:t>
                </a:r>
                <a:br>
                  <a:rPr lang="en-US" sz="1000">
                    <a:solidFill>
                      <a:srgbClr val="000000"/>
                    </a:solidFill>
                  </a:rPr>
                </a:br>
                <a:r>
                  <a:rPr lang="en-US" sz="1000">
                    <a:solidFill>
                      <a:srgbClr val="000000"/>
                    </a:solidFill>
                  </a:rPr>
                  <a:t>Context</a:t>
                </a:r>
                <a:br>
                  <a:rPr lang="en-US" sz="1000">
                    <a:solidFill>
                      <a:srgbClr val="000000"/>
                    </a:solidFill>
                  </a:rPr>
                </a:br>
                <a:r>
                  <a:rPr lang="en-US" sz="1000">
                    <a:solidFill>
                      <a:srgbClr val="000000"/>
                    </a:solidFill>
                  </a:rPr>
                  <a:t>Protocol</a:t>
                </a:r>
                <a:endParaRPr lang="en-CA" sz="1000" err="1">
                  <a:solidFill>
                    <a:srgbClr val="000000"/>
                  </a:solidFill>
                </a:endParaRPr>
              </a:p>
            </p:txBody>
          </p:sp>
          <p:cxnSp>
            <p:nvCxnSpPr>
              <p:cNvPr id="2157" name="Straight Connector 2156">
                <a:extLst>
                  <a:ext uri="{FF2B5EF4-FFF2-40B4-BE49-F238E27FC236}">
                    <a16:creationId xmlns:a16="http://schemas.microsoft.com/office/drawing/2014/main" id="{EAB43A76-F065-4C74-7151-EE80BACF84C2}"/>
                  </a:ext>
                  <a:ext uri="{C183D7F6-B498-43B3-948B-1728B52AA6E4}">
                    <adec:decorative xmlns:adec="http://schemas.microsoft.com/office/drawing/2017/decorative" val="1"/>
                  </a:ext>
                </a:extLst>
              </p:cNvPr>
              <p:cNvCxnSpPr>
                <a:cxnSpLocks/>
              </p:cNvCxnSpPr>
              <p:nvPr/>
            </p:nvCxnSpPr>
            <p:spPr>
              <a:xfrm>
                <a:off x="10056941" y="3174260"/>
                <a:ext cx="375830" cy="0"/>
              </a:xfrm>
              <a:prstGeom prst="line">
                <a:avLst/>
              </a:prstGeom>
              <a:ln>
                <a:solidFill>
                  <a:srgbClr val="000000">
                    <a:alpha val="50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58" name="Graphic 2073">
                <a:extLst>
                  <a:ext uri="{FF2B5EF4-FFF2-40B4-BE49-F238E27FC236}">
                    <a16:creationId xmlns:a16="http://schemas.microsoft.com/office/drawing/2014/main" id="{382E0E46-6BB6-C5ED-3357-4E7F1102FBC2}"/>
                  </a:ext>
                  <a:ext uri="{C183D7F6-B498-43B3-948B-1728B52AA6E4}">
                    <adec:decorative xmlns:adec="http://schemas.microsoft.com/office/drawing/2017/decorative" val="1"/>
                  </a:ext>
                </a:extLst>
              </p:cNvPr>
              <p:cNvSpPr/>
              <p:nvPr/>
            </p:nvSpPr>
            <p:spPr>
              <a:xfrm>
                <a:off x="9763933" y="3041527"/>
                <a:ext cx="264640" cy="253438"/>
              </a:xfrm>
              <a:custGeom>
                <a:avLst/>
                <a:gdLst>
                  <a:gd name="connsiteX0" fmla="*/ 83704 w 190469"/>
                  <a:gd name="connsiteY0" fmla="*/ 7168 h 182408"/>
                  <a:gd name="connsiteX1" fmla="*/ 106766 w 190469"/>
                  <a:gd name="connsiteY1" fmla="*/ 7168 h 182408"/>
                  <a:gd name="connsiteX2" fmla="*/ 129226 w 190469"/>
                  <a:gd name="connsiteY2" fmla="*/ 52676 h 182408"/>
                  <a:gd name="connsiteX3" fmla="*/ 179446 w 190469"/>
                  <a:gd name="connsiteY3" fmla="*/ 59973 h 182408"/>
                  <a:gd name="connsiteX4" fmla="*/ 186573 w 190469"/>
                  <a:gd name="connsiteY4" fmla="*/ 81906 h 182408"/>
                  <a:gd name="connsiteX5" fmla="*/ 150232 w 190469"/>
                  <a:gd name="connsiteY5" fmla="*/ 117329 h 182408"/>
                  <a:gd name="connsiteX6" fmla="*/ 158811 w 190469"/>
                  <a:gd name="connsiteY6" fmla="*/ 167347 h 182408"/>
                  <a:gd name="connsiteX7" fmla="*/ 140154 w 190469"/>
                  <a:gd name="connsiteY7" fmla="*/ 180903 h 182408"/>
                  <a:gd name="connsiteX8" fmla="*/ 95235 w 190469"/>
                  <a:gd name="connsiteY8" fmla="*/ 157287 h 182408"/>
                  <a:gd name="connsiteX9" fmla="*/ 50316 w 190469"/>
                  <a:gd name="connsiteY9" fmla="*/ 180903 h 182408"/>
                  <a:gd name="connsiteX10" fmla="*/ 31659 w 190469"/>
                  <a:gd name="connsiteY10" fmla="*/ 167347 h 182408"/>
                  <a:gd name="connsiteX11" fmla="*/ 40237 w 190469"/>
                  <a:gd name="connsiteY11" fmla="*/ 117329 h 182408"/>
                  <a:gd name="connsiteX12" fmla="*/ 3897 w 190469"/>
                  <a:gd name="connsiteY12" fmla="*/ 81906 h 182408"/>
                  <a:gd name="connsiteX13" fmla="*/ 11024 w 190469"/>
                  <a:gd name="connsiteY13" fmla="*/ 59973 h 182408"/>
                  <a:gd name="connsiteX14" fmla="*/ 61245 w 190469"/>
                  <a:gd name="connsiteY14" fmla="*/ 52676 h 182408"/>
                  <a:gd name="connsiteX15" fmla="*/ 83704 w 190469"/>
                  <a:gd name="connsiteY15" fmla="*/ 7168 h 18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469" h="182408">
                    <a:moveTo>
                      <a:pt x="83704" y="7168"/>
                    </a:moveTo>
                    <a:cubicBezTo>
                      <a:pt x="88421" y="-2389"/>
                      <a:pt x="102049" y="-2389"/>
                      <a:pt x="106766" y="7168"/>
                    </a:cubicBezTo>
                    <a:lnTo>
                      <a:pt x="129226" y="52676"/>
                    </a:lnTo>
                    <a:lnTo>
                      <a:pt x="179446" y="59973"/>
                    </a:lnTo>
                    <a:cubicBezTo>
                      <a:pt x="189993" y="61506"/>
                      <a:pt x="194204" y="74467"/>
                      <a:pt x="186573" y="81906"/>
                    </a:cubicBezTo>
                    <a:lnTo>
                      <a:pt x="150232" y="117329"/>
                    </a:lnTo>
                    <a:lnTo>
                      <a:pt x="158811" y="167347"/>
                    </a:lnTo>
                    <a:cubicBezTo>
                      <a:pt x="160612" y="177852"/>
                      <a:pt x="149587" y="185862"/>
                      <a:pt x="140154" y="180903"/>
                    </a:cubicBezTo>
                    <a:lnTo>
                      <a:pt x="95235" y="157287"/>
                    </a:lnTo>
                    <a:lnTo>
                      <a:pt x="50316" y="180903"/>
                    </a:lnTo>
                    <a:cubicBezTo>
                      <a:pt x="40883" y="185862"/>
                      <a:pt x="29857" y="177852"/>
                      <a:pt x="31659" y="167347"/>
                    </a:cubicBezTo>
                    <a:lnTo>
                      <a:pt x="40237" y="117329"/>
                    </a:lnTo>
                    <a:lnTo>
                      <a:pt x="3897" y="81906"/>
                    </a:lnTo>
                    <a:cubicBezTo>
                      <a:pt x="-3735" y="74467"/>
                      <a:pt x="477" y="61506"/>
                      <a:pt x="11024" y="59973"/>
                    </a:cubicBezTo>
                    <a:lnTo>
                      <a:pt x="61245" y="52676"/>
                    </a:lnTo>
                    <a:lnTo>
                      <a:pt x="83704" y="7168"/>
                    </a:lnTo>
                    <a:close/>
                  </a:path>
                </a:pathLst>
              </a:custGeom>
              <a:gradFill flip="none" rotWithShape="1">
                <a:gsLst>
                  <a:gs pos="56000">
                    <a:srgbClr val="0A6BBA"/>
                  </a:gs>
                  <a:gs pos="73000">
                    <a:srgbClr val="318581"/>
                  </a:gs>
                  <a:gs pos="16000">
                    <a:srgbClr val="F65567"/>
                  </a:gs>
                  <a:gs pos="38000">
                    <a:srgbClr val="7656AD"/>
                  </a:gs>
                </a:gsLst>
                <a:path path="circle">
                  <a:fillToRect l="100000" t="100000"/>
                </a:path>
                <a:tileRect r="-100000" b="-100000"/>
              </a:gradFill>
              <a:ln w="19050">
                <a:solidFill>
                  <a:srgbClr val="FFFFFF"/>
                </a:solidFill>
              </a:ln>
              <a:effectLst/>
            </p:spPr>
            <p:txBody>
              <a:bodyPr wrap="none" lIns="228600" tIns="18288" rIns="228600" bIns="91440" rtlCol="0" anchor="ctr" anchorCtr="0">
                <a:noAutofit/>
              </a:bodyPr>
              <a:lstStyle/>
              <a:p>
                <a:pPr algn="ctr" defTabSz="491033" fontAlgn="base">
                  <a:spcBef>
                    <a:spcPct val="0"/>
                  </a:spcBef>
                  <a:spcAft>
                    <a:spcPct val="0"/>
                  </a:spcAft>
                </a:pPr>
                <a:endParaRPr lang="en-CA" sz="4400" b="1">
                  <a:gradFill>
                    <a:gsLst>
                      <a:gs pos="13761">
                        <a:srgbClr val="FFFFFF"/>
                      </a:gs>
                      <a:gs pos="34000">
                        <a:srgbClr val="FFFFFF"/>
                      </a:gs>
                    </a:gsLst>
                    <a:path path="circle">
                      <a:fillToRect l="100000" t="100000"/>
                    </a:path>
                  </a:gradFill>
                  <a:latin typeface="Segoe UI Semibold" panose="020B0502040204020203" pitchFamily="34" charset="0"/>
                  <a:cs typeface="Segoe Sans Display Semibold" pitchFamily="2" charset="0"/>
                </a:endParaRPr>
              </a:p>
            </p:txBody>
          </p:sp>
        </p:grpSp>
      </p:grpSp>
      <p:sp>
        <p:nvSpPr>
          <p:cNvPr id="2133" name="Text Placeholder 6">
            <a:extLst>
              <a:ext uri="{FF2B5EF4-FFF2-40B4-BE49-F238E27FC236}">
                <a16:creationId xmlns:a16="http://schemas.microsoft.com/office/drawing/2014/main" id="{6986E980-A6E8-326B-CB20-2D8A7DC241FF}"/>
              </a:ext>
            </a:extLst>
          </p:cNvPr>
          <p:cNvSpPr txBox="1">
            <a:spLocks/>
          </p:cNvSpPr>
          <p:nvPr/>
        </p:nvSpPr>
        <p:spPr>
          <a:xfrm>
            <a:off x="8333511" y="5064451"/>
            <a:ext cx="3074429"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With MCP</a:t>
            </a:r>
          </a:p>
          <a:p>
            <a:pPr algn="ctr"/>
            <a:r>
              <a:rPr lang="en-US" sz="2000"/>
              <a:t>simplified LLM tools</a:t>
            </a:r>
            <a:endParaRPr lang="en-US" sz="2800"/>
          </a:p>
        </p:txBody>
      </p:sp>
    </p:spTree>
    <p:extLst>
      <p:ext uri="{BB962C8B-B14F-4D97-AF65-F5344CB8AC3E}">
        <p14:creationId xmlns:p14="http://schemas.microsoft.com/office/powerpoint/2010/main" val="134091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nodeType="withEffect">
                                  <p:stCondLst>
                                    <p:cond delay="0"/>
                                  </p:stCondLst>
                                  <p:childTnLst>
                                    <p:animMotion origin="layout" path="M 4.79167E-6 2.22222E-6 L 4.79167E-6 0.03541 " pathEditMode="relative" rAng="0" ptsTypes="AA">
                                      <p:cBhvr>
                                        <p:cTn id="17" dur="700" spd="-100000" fill="hold"/>
                                        <p:tgtEl>
                                          <p:spTgt spid="9"/>
                                        </p:tgtEl>
                                        <p:attrNameLst>
                                          <p:attrName>ppt_x</p:attrName>
                                          <p:attrName>ppt_y</p:attrName>
                                        </p:attrNameLst>
                                      </p:cBhvr>
                                      <p:rCtr x="0" y="1759"/>
                                    </p:animMotion>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42" presetClass="path" presetSubtype="0" decel="100000" fill="hold" nodeType="withEffect">
                                  <p:stCondLst>
                                    <p:cond delay="0"/>
                                  </p:stCondLst>
                                  <p:childTnLst>
                                    <p:animMotion origin="layout" path="M 0 0 L 0 0.03542 " pathEditMode="relative" rAng="0" ptsTypes="AA">
                                      <p:cBhvr>
                                        <p:cTn id="22" dur="700" spd="-100000" fill="hold"/>
                                        <p:tgtEl>
                                          <p:spTgt spid="2"/>
                                        </p:tgtEl>
                                        <p:attrNameLst>
                                          <p:attrName>ppt_x</p:attrName>
                                          <p:attrName>ppt_y</p:attrName>
                                        </p:attrNameLst>
                                      </p:cBhvr>
                                      <p:rCtr x="0" y="1759"/>
                                    </p:animMotion>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42" presetClass="path" presetSubtype="0" decel="100000" fill="hold" grpId="1" nodeType="withEffect">
                                  <p:stCondLst>
                                    <p:cond delay="0"/>
                                  </p:stCondLst>
                                  <p:childTnLst>
                                    <p:animMotion origin="layout" path="M 0 0 L 0 0.03542 " pathEditMode="relative" rAng="0" ptsTypes="AA">
                                      <p:cBhvr>
                                        <p:cTn id="27" dur="700" spd="-100000" fill="hold"/>
                                        <p:tgtEl>
                                          <p:spTgt spid="6"/>
                                        </p:tgtEl>
                                        <p:attrNameLst>
                                          <p:attrName>ppt_x</p:attrName>
                                          <p:attrName>ppt_y</p:attrName>
                                        </p:attrNameLst>
                                      </p:cBhvr>
                                      <p:rCtr x="0" y="1759"/>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42" presetClass="path" presetSubtype="0" decel="100000" fill="hold" grpId="1" nodeType="withEffect">
                                  <p:stCondLst>
                                    <p:cond delay="0"/>
                                  </p:stCondLst>
                                  <p:childTnLst>
                                    <p:animMotion origin="layout" path="M 0 0 L 0 0.03542 " pathEditMode="relative" rAng="0" ptsTypes="AA">
                                      <p:cBhvr>
                                        <p:cTn id="37" dur="700" spd="-100000" fill="hold"/>
                                        <p:tgtEl>
                                          <p:spTgt spid="24"/>
                                        </p:tgtEl>
                                        <p:attrNameLst>
                                          <p:attrName>ppt_x</p:attrName>
                                          <p:attrName>ppt_y</p:attrName>
                                        </p:attrNameLst>
                                      </p:cBhvr>
                                      <p:rCtr x="0" y="1759"/>
                                    </p:animMotion>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50"/>
                                        <p:tgtEl>
                                          <p:spTgt spid="26"/>
                                        </p:tgtEl>
                                      </p:cBhvr>
                                    </p:animEffect>
                                  </p:childTnLst>
                                </p:cTn>
                              </p:par>
                              <p:par>
                                <p:cTn id="44" presetID="42" presetClass="path" presetSubtype="0" decel="100000" fill="hold" nodeType="withEffect">
                                  <p:stCondLst>
                                    <p:cond delay="0"/>
                                  </p:stCondLst>
                                  <p:childTnLst>
                                    <p:animMotion origin="layout" path="M 4.79167E-6 2.22222E-6 L 4.79167E-6 0.03541 " pathEditMode="relative" rAng="0" ptsTypes="AA">
                                      <p:cBhvr>
                                        <p:cTn id="45" dur="700" spd="-100000" fill="hold"/>
                                        <p:tgtEl>
                                          <p:spTgt spid="26"/>
                                        </p:tgtEl>
                                        <p:attrNameLst>
                                          <p:attrName>ppt_x</p:attrName>
                                          <p:attrName>ppt_y</p:attrName>
                                        </p:attrNameLst>
                                      </p:cBhvr>
                                      <p:rCtr x="0" y="1759"/>
                                    </p:animMotion>
                                  </p:childTnLst>
                                </p:cTn>
                              </p:par>
                              <p:par>
                                <p:cTn id="46" presetID="10" presetClass="entr" presetSubtype="0" fill="hold" nodeType="withEffect">
                                  <p:stCondLst>
                                    <p:cond delay="0"/>
                                  </p:stCondLst>
                                  <p:childTnLst>
                                    <p:set>
                                      <p:cBhvr>
                                        <p:cTn id="47" dur="1" fill="hold">
                                          <p:stCondLst>
                                            <p:cond delay="0"/>
                                          </p:stCondLst>
                                        </p:cTn>
                                        <p:tgtEl>
                                          <p:spTgt spid="2130"/>
                                        </p:tgtEl>
                                        <p:attrNameLst>
                                          <p:attrName>style.visibility</p:attrName>
                                        </p:attrNameLst>
                                      </p:cBhvr>
                                      <p:to>
                                        <p:strVal val="visible"/>
                                      </p:to>
                                    </p:set>
                                    <p:animEffect transition="in" filter="fade">
                                      <p:cBhvr>
                                        <p:cTn id="48" dur="250"/>
                                        <p:tgtEl>
                                          <p:spTgt spid="2130"/>
                                        </p:tgtEl>
                                      </p:cBhvr>
                                    </p:animEffect>
                                  </p:childTnLst>
                                </p:cTn>
                              </p:par>
                              <p:par>
                                <p:cTn id="49" presetID="42" presetClass="path" presetSubtype="0" decel="100000" fill="hold" nodeType="withEffect">
                                  <p:stCondLst>
                                    <p:cond delay="0"/>
                                  </p:stCondLst>
                                  <p:childTnLst>
                                    <p:animMotion origin="layout" path="M 4.79167E-6 2.22222E-6 L 4.79167E-6 0.03541 " pathEditMode="relative" rAng="0" ptsTypes="AA">
                                      <p:cBhvr>
                                        <p:cTn id="50" dur="700" spd="-100000" fill="hold"/>
                                        <p:tgtEl>
                                          <p:spTgt spid="2130"/>
                                        </p:tgtEl>
                                        <p:attrNameLst>
                                          <p:attrName>ppt_x</p:attrName>
                                          <p:attrName>ppt_y</p:attrName>
                                        </p:attrNameLst>
                                      </p:cBhvr>
                                      <p:rCtr x="0" y="1759"/>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33"/>
                                        </p:tgtEl>
                                        <p:attrNameLst>
                                          <p:attrName>style.visibility</p:attrName>
                                        </p:attrNameLst>
                                      </p:cBhvr>
                                      <p:to>
                                        <p:strVal val="visible"/>
                                      </p:to>
                                    </p:set>
                                    <p:animEffect transition="in" filter="fade">
                                      <p:cBhvr>
                                        <p:cTn id="55" dur="500"/>
                                        <p:tgtEl>
                                          <p:spTgt spid="21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32"/>
                                        </p:tgtEl>
                                        <p:attrNameLst>
                                          <p:attrName>style.visibility</p:attrName>
                                        </p:attrNameLst>
                                      </p:cBhvr>
                                      <p:to>
                                        <p:strVal val="visible"/>
                                      </p:to>
                                    </p:set>
                                    <p:animEffect transition="in" filter="fade">
                                      <p:cBhvr>
                                        <p:cTn id="58" dur="500"/>
                                        <p:tgtEl>
                                          <p:spTgt spid="2132"/>
                                        </p:tgtEl>
                                      </p:cBhvr>
                                    </p:animEffect>
                                  </p:childTnLst>
                                </p:cTn>
                              </p:par>
                              <p:par>
                                <p:cTn id="59" presetID="42" presetClass="path" presetSubtype="0" decel="100000" fill="hold" grpId="1" nodeType="withEffect">
                                  <p:stCondLst>
                                    <p:cond delay="0"/>
                                  </p:stCondLst>
                                  <p:childTnLst>
                                    <p:animMotion origin="layout" path="M 4.58333E-6 4.44444E-6 L 4.58333E-6 0.03541 " pathEditMode="relative" rAng="0" ptsTypes="AA">
                                      <p:cBhvr>
                                        <p:cTn id="60" dur="700" spd="-100000" fill="hold"/>
                                        <p:tgtEl>
                                          <p:spTgt spid="2132"/>
                                        </p:tgtEl>
                                        <p:attrNameLst>
                                          <p:attrName>ppt_x</p:attrName>
                                          <p:attrName>ppt_y</p:attrName>
                                        </p:attrNameLst>
                                      </p:cBhvr>
                                      <p:rCtr x="0" y="1759"/>
                                    </p:animMotion>
                                  </p:childTnLst>
                                </p:cTn>
                              </p:par>
                              <p:par>
                                <p:cTn id="61" presetID="10" presetClass="entr" presetSubtype="0" fill="hold" nodeType="withEffect">
                                  <p:stCondLst>
                                    <p:cond delay="0"/>
                                  </p:stCondLst>
                                  <p:childTnLst>
                                    <p:set>
                                      <p:cBhvr>
                                        <p:cTn id="62" dur="1" fill="hold">
                                          <p:stCondLst>
                                            <p:cond delay="0"/>
                                          </p:stCondLst>
                                        </p:cTn>
                                        <p:tgtEl>
                                          <p:spTgt spid="2135"/>
                                        </p:tgtEl>
                                        <p:attrNameLst>
                                          <p:attrName>style.visibility</p:attrName>
                                        </p:attrNameLst>
                                      </p:cBhvr>
                                      <p:to>
                                        <p:strVal val="visible"/>
                                      </p:to>
                                    </p:set>
                                    <p:animEffect transition="in" filter="fade">
                                      <p:cBhvr>
                                        <p:cTn id="63" dur="500"/>
                                        <p:tgtEl>
                                          <p:spTgt spid="2135"/>
                                        </p:tgtEl>
                                      </p:cBhvr>
                                    </p:animEffect>
                                  </p:childTnLst>
                                </p:cTn>
                              </p:par>
                              <p:par>
                                <p:cTn id="64" presetID="10" presetClass="entr" presetSubtype="0" fill="hold" nodeType="withEffect">
                                  <p:stCondLst>
                                    <p:cond delay="0"/>
                                  </p:stCondLst>
                                  <p:childTnLst>
                                    <p:set>
                                      <p:cBhvr>
                                        <p:cTn id="65" dur="1" fill="hold">
                                          <p:stCondLst>
                                            <p:cond delay="0"/>
                                          </p:stCondLst>
                                        </p:cTn>
                                        <p:tgtEl>
                                          <p:spTgt spid="2134"/>
                                        </p:tgtEl>
                                        <p:attrNameLst>
                                          <p:attrName>style.visibility</p:attrName>
                                        </p:attrNameLst>
                                      </p:cBhvr>
                                      <p:to>
                                        <p:strVal val="visible"/>
                                      </p:to>
                                    </p:set>
                                    <p:animEffect transition="in" filter="fade">
                                      <p:cBhvr>
                                        <p:cTn id="66" dur="250"/>
                                        <p:tgtEl>
                                          <p:spTgt spid="2134"/>
                                        </p:tgtEl>
                                      </p:cBhvr>
                                    </p:animEffect>
                                  </p:childTnLst>
                                </p:cTn>
                              </p:par>
                              <p:par>
                                <p:cTn id="67" presetID="42" presetClass="path" presetSubtype="0" decel="100000" fill="hold" nodeType="withEffect">
                                  <p:stCondLst>
                                    <p:cond delay="0"/>
                                  </p:stCondLst>
                                  <p:childTnLst>
                                    <p:animMotion origin="layout" path="M 4.79167E-6 2.22222E-6 L 4.79167E-6 0.03541 " pathEditMode="relative" rAng="0" ptsTypes="AA">
                                      <p:cBhvr>
                                        <p:cTn id="68" dur="700" spd="-100000" fill="hold"/>
                                        <p:tgtEl>
                                          <p:spTgt spid="2134"/>
                                        </p:tgtEl>
                                        <p:attrNameLst>
                                          <p:attrName>ppt_x</p:attrName>
                                          <p:attrName>ppt_y</p:attrName>
                                        </p:attrNameLst>
                                      </p:cBhvr>
                                      <p:rCtr x="0" y="1759"/>
                                    </p:animMotion>
                                  </p:childTnLst>
                                </p:cTn>
                              </p:par>
                              <p:par>
                                <p:cTn id="69" presetID="10" presetClass="entr" presetSubtype="0" fill="hold" nodeType="withEffect">
                                  <p:stCondLst>
                                    <p:cond delay="0"/>
                                  </p:stCondLst>
                                  <p:childTnLst>
                                    <p:set>
                                      <p:cBhvr>
                                        <p:cTn id="70" dur="1" fill="hold">
                                          <p:stCondLst>
                                            <p:cond delay="0"/>
                                          </p:stCondLst>
                                        </p:cTn>
                                        <p:tgtEl>
                                          <p:spTgt spid="2136"/>
                                        </p:tgtEl>
                                        <p:attrNameLst>
                                          <p:attrName>style.visibility</p:attrName>
                                        </p:attrNameLst>
                                      </p:cBhvr>
                                      <p:to>
                                        <p:strVal val="visible"/>
                                      </p:to>
                                    </p:set>
                                    <p:animEffect transition="in" filter="fade">
                                      <p:cBhvr>
                                        <p:cTn id="71" dur="250"/>
                                        <p:tgtEl>
                                          <p:spTgt spid="2136"/>
                                        </p:tgtEl>
                                      </p:cBhvr>
                                    </p:animEffect>
                                  </p:childTnLst>
                                </p:cTn>
                              </p:par>
                              <p:par>
                                <p:cTn id="72" presetID="42" presetClass="path" presetSubtype="0" decel="100000" fill="hold" nodeType="withEffect">
                                  <p:stCondLst>
                                    <p:cond delay="0"/>
                                  </p:stCondLst>
                                  <p:childTnLst>
                                    <p:animMotion origin="layout" path="M 4.79167E-6 2.22222E-6 L 4.79167E-6 0.03541 " pathEditMode="relative" rAng="0" ptsTypes="AA">
                                      <p:cBhvr>
                                        <p:cTn id="73" dur="700" spd="-100000" fill="hold"/>
                                        <p:tgtEl>
                                          <p:spTgt spid="213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 grpId="0" animBg="1"/>
      <p:bldP spid="6" grpId="1" animBg="1"/>
      <p:bldP spid="17" grpId="0"/>
      <p:bldP spid="24" grpId="0" animBg="1"/>
      <p:bldP spid="24" grpId="1" animBg="1"/>
      <p:bldP spid="25" grpId="0"/>
      <p:bldP spid="2132" grpId="0" animBg="1"/>
      <p:bldP spid="2132" grpId="1" animBg="1"/>
      <p:bldP spid="21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76461-8571-D7B6-04BD-A4941CDE0A9C}"/>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433E6B3B-55E3-6320-C30D-330E579C4606}"/>
              </a:ext>
            </a:extLst>
          </p:cNvPr>
          <p:cNvSpPr>
            <a:spLocks noGrp="1"/>
          </p:cNvSpPr>
          <p:nvPr>
            <p:ph type="title" idx="4294967295"/>
          </p:nvPr>
        </p:nvSpPr>
        <p:spPr>
          <a:xfrm>
            <a:off x="0" y="-797279"/>
            <a:ext cx="11018520" cy="553998"/>
          </a:xfrm>
        </p:spPr>
        <p:txBody>
          <a:bodyPr vert="horz" wrap="square" lIns="0" tIns="0" rIns="0" bIns="0" rtlCol="0" anchor="b">
            <a:spAutoFit/>
          </a:bodyPr>
          <a:lstStyle/>
          <a:p>
            <a:r>
              <a:rPr lang="en-US"/>
              <a:t>Definition of MCP</a:t>
            </a:r>
            <a:endParaRPr lang="en-CA"/>
          </a:p>
        </p:txBody>
      </p:sp>
      <p:sp>
        <p:nvSpPr>
          <p:cNvPr id="2" name="Rounded Rectangle 14">
            <a:extLst>
              <a:ext uri="{FF2B5EF4-FFF2-40B4-BE49-F238E27FC236}">
                <a16:creationId xmlns:a16="http://schemas.microsoft.com/office/drawing/2014/main" id="{0B3A93C9-1880-1CF0-CA71-4C68A1125D2C}"/>
              </a:ext>
              <a:ext uri="{C183D7F6-B498-43B3-948B-1728B52AA6E4}">
                <adec:decorative xmlns:adec="http://schemas.microsoft.com/office/drawing/2017/decorative" val="1"/>
              </a:ext>
            </a:extLst>
          </p:cNvPr>
          <p:cNvSpPr/>
          <p:nvPr/>
        </p:nvSpPr>
        <p:spPr bwMode="auto">
          <a:xfrm>
            <a:off x="584199" y="1061491"/>
            <a:ext cx="11025188" cy="4735017"/>
          </a:xfrm>
          <a:prstGeom prst="roundRect">
            <a:avLst>
              <a:gd name="adj" fmla="val 7330"/>
            </a:avLst>
          </a:prstGeom>
          <a:solidFill>
            <a:srgbClr val="C6E3F3">
              <a:alpha val="15000"/>
            </a:srgbClr>
          </a:solidFill>
        </p:spPr>
        <p:txBody>
          <a:bodyPr wrap="square" lIns="274320" tIns="274320" rIns="274320" bIns="45720" rtlCol="0" anchor="t" anchorCtr="0">
            <a:noAutofit/>
          </a:bodyPr>
          <a:lstStyle/>
          <a:p>
            <a:pPr defTabSz="932742">
              <a:lnSpc>
                <a:spcPct val="90000"/>
              </a:lnSpc>
              <a:spcBef>
                <a:spcPts val="1200"/>
              </a:spcBef>
              <a:spcAft>
                <a:spcPts val="600"/>
              </a:spcAft>
              <a:buSzPct val="90000"/>
            </a:pPr>
            <a:endParaRPr lang="en-US" sz="3200" b="1">
              <a:ln w="3175">
                <a:noFill/>
              </a:ln>
              <a:gradFill flip="none" rotWithShape="1">
                <a:gsLst>
                  <a:gs pos="0">
                    <a:srgbClr val="A58AD4"/>
                  </a:gs>
                  <a:gs pos="80000">
                    <a:srgbClr val="46A0DE"/>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
        <p:nvSpPr>
          <p:cNvPr id="3" name="Title 16">
            <a:extLst>
              <a:ext uri="{FF2B5EF4-FFF2-40B4-BE49-F238E27FC236}">
                <a16:creationId xmlns:a16="http://schemas.microsoft.com/office/drawing/2014/main" id="{3A7425C8-EA7A-6680-89BD-2420810245BE}"/>
              </a:ext>
            </a:extLst>
          </p:cNvPr>
          <p:cNvSpPr txBox="1">
            <a:spLocks/>
          </p:cNvSpPr>
          <p:nvPr/>
        </p:nvSpPr>
        <p:spPr>
          <a:xfrm>
            <a:off x="3293429" y="1364584"/>
            <a:ext cx="5606728" cy="707886"/>
          </a:xfrm>
          <a:prstGeom prst="rect">
            <a:avLst/>
          </a:prstGeom>
        </p:spPr>
        <p:txBody>
          <a:bodyPr wrap="none" anchor="t">
            <a:spAutoFit/>
          </a:bodyPr>
          <a:lstStyle>
            <a:defPPr>
              <a:defRPr lang="en-US"/>
            </a:defPPr>
            <a:lvl1pPr algn="ctr" defTabSz="932742">
              <a:lnSpc>
                <a:spcPct val="100000"/>
              </a:lnSpc>
              <a:spcBef>
                <a:spcPct val="0"/>
              </a:spcBef>
              <a:buNone/>
              <a:defRPr sz="4000" b="1" cap="none" spc="0" baseline="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latin typeface="+mj-lt"/>
                <a:cs typeface="Segoe UI" pitchFamily="34" charset="0"/>
              </a:defRPr>
            </a:lvl1pPr>
          </a:lstStyle>
          <a:p>
            <a:r>
              <a:rPr lang="en-CA"/>
              <a:t>Model Context Protocol</a:t>
            </a:r>
          </a:p>
        </p:txBody>
      </p:sp>
      <p:sp>
        <p:nvSpPr>
          <p:cNvPr id="4" name="TextBox 3">
            <a:extLst>
              <a:ext uri="{FF2B5EF4-FFF2-40B4-BE49-F238E27FC236}">
                <a16:creationId xmlns:a16="http://schemas.microsoft.com/office/drawing/2014/main" id="{D82A2BA9-B2F5-23E7-7C92-09A46EA7BDC0}"/>
              </a:ext>
            </a:extLst>
          </p:cNvPr>
          <p:cNvSpPr txBox="1"/>
          <p:nvPr/>
        </p:nvSpPr>
        <p:spPr>
          <a:xfrm>
            <a:off x="1092718" y="2819212"/>
            <a:ext cx="10008151" cy="2492990"/>
          </a:xfrm>
          <a:prstGeom prst="rect">
            <a:avLst/>
          </a:prstGeom>
          <a:noFill/>
        </p:spPr>
        <p:txBody>
          <a:bodyPr wrap="square">
            <a:spAutoFit/>
          </a:bodyPr>
          <a:lstStyle/>
          <a:p>
            <a:pPr algn="ctr">
              <a:spcBef>
                <a:spcPts val="2400"/>
              </a:spcBef>
            </a:pPr>
            <a:r>
              <a:rPr lang="en-US" sz="2900">
                <a:ln w="3175">
                  <a:noFill/>
                </a:ln>
                <a:cs typeface="Segoe UI" pitchFamily="34" charset="0"/>
              </a:rPr>
              <a:t>MCP is an open protocol that standardizes how applications provide discovery, actions, and context to LLMs  </a:t>
            </a:r>
          </a:p>
          <a:p>
            <a:pPr algn="ctr">
              <a:spcBef>
                <a:spcPts val="2400"/>
              </a:spcBef>
            </a:pPr>
            <a:r>
              <a:rPr lang="en-US" sz="2900">
                <a:ln w="3175">
                  <a:noFill/>
                </a:ln>
                <a:cs typeface="Segoe UI" pitchFamily="34" charset="0"/>
              </a:rPr>
              <a:t>It’s like USB-C but for AI</a:t>
            </a:r>
          </a:p>
          <a:p>
            <a:pPr algn="ctr">
              <a:spcBef>
                <a:spcPts val="2400"/>
              </a:spcBef>
            </a:pPr>
            <a:r>
              <a:rPr lang="en-US" sz="2900">
                <a:ln w="3175">
                  <a:noFill/>
                </a:ln>
                <a:cs typeface="Segoe UI" pitchFamily="34" charset="0"/>
              </a:rPr>
              <a:t>Enables business agility</a:t>
            </a:r>
          </a:p>
        </p:txBody>
      </p:sp>
      <p:cxnSp>
        <p:nvCxnSpPr>
          <p:cNvPr id="5" name="Straight Connector 4">
            <a:extLst>
              <a:ext uri="{FF2B5EF4-FFF2-40B4-BE49-F238E27FC236}">
                <a16:creationId xmlns:a16="http://schemas.microsoft.com/office/drawing/2014/main" id="{217549E4-C395-EC51-2FE6-8A18961E3B15}"/>
              </a:ext>
              <a:ext uri="{C183D7F6-B498-43B3-948B-1728B52AA6E4}">
                <adec:decorative xmlns:adec="http://schemas.microsoft.com/office/drawing/2017/decorative" val="1"/>
              </a:ext>
            </a:extLst>
          </p:cNvPr>
          <p:cNvCxnSpPr>
            <a:cxnSpLocks/>
          </p:cNvCxnSpPr>
          <p:nvPr/>
        </p:nvCxnSpPr>
        <p:spPr>
          <a:xfrm>
            <a:off x="584200" y="2377501"/>
            <a:ext cx="11025187" cy="0"/>
          </a:xfrm>
          <a:prstGeom prst="line">
            <a:avLst/>
          </a:prstGeom>
          <a:ln w="12700" cap="rnd">
            <a:solidFill>
              <a:schemeClr val="tx1">
                <a:alpha val="4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0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0 7.40741E-7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0 -2.96296E-6 L 0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0 -4.07407E-6 L 0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12A68-8473-C879-6446-F4CD39E1FFE6}"/>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20D69EE-8841-6F51-C85C-129991E660B1}"/>
              </a:ext>
            </a:extLst>
          </p:cNvPr>
          <p:cNvSpPr txBox="1">
            <a:spLocks noGrp="1"/>
          </p:cNvSpPr>
          <p:nvPr>
            <p:ph type="title" idx="4294967295"/>
          </p:nvPr>
        </p:nvSpPr>
        <p:spPr>
          <a:xfrm>
            <a:off x="1162050" y="2431804"/>
            <a:ext cx="9867900" cy="199439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7200" b="0" i="0" u="none" strike="noStrike" kern="1200" cap="none" spc="0" normalizeH="0" baseline="0" noProof="0">
                <a:ln w="3175">
                  <a:noFill/>
                </a:ln>
                <a:solidFill>
                  <a:schemeClr val="tx1"/>
                </a:solidFill>
                <a:effectLst/>
                <a:uLnTx/>
                <a:uFillTx/>
                <a:latin typeface="+mj-lt"/>
                <a:ea typeface="+mn-ea"/>
                <a:cs typeface="Segoe UI"/>
              </a:rPr>
              <a:t>What are we </a:t>
            </a:r>
            <a:br>
              <a:rPr kumimoji="0" lang="en-US" sz="7200" b="0" i="0" u="none" strike="noStrike" kern="1200" cap="none" spc="0" normalizeH="0" baseline="0" noProof="0">
                <a:ln w="3175">
                  <a:noFill/>
                </a:ln>
                <a:solidFill>
                  <a:schemeClr val="tx1"/>
                </a:solidFill>
                <a:effectLst/>
                <a:uLnTx/>
                <a:uFillTx/>
                <a:latin typeface="+mj-lt"/>
                <a:ea typeface="+mn-ea"/>
                <a:cs typeface="Segoe UI"/>
              </a:rPr>
            </a:br>
            <a:r>
              <a:rPr kumimoji="0" lang="en-US" sz="7200" b="0" i="0" u="none" strike="noStrike" kern="1200" cap="none" spc="0" normalizeH="0" baseline="0" noProof="0">
                <a:ln w="3175">
                  <a:noFill/>
                </a:ln>
                <a:solidFill>
                  <a:schemeClr val="tx1"/>
                </a:solidFill>
                <a:effectLst/>
                <a:uLnTx/>
                <a:uFillTx/>
                <a:latin typeface="+mj-lt"/>
                <a:ea typeface="+mn-ea"/>
                <a:cs typeface="Segoe UI"/>
              </a:rPr>
              <a:t>building?</a:t>
            </a:r>
          </a:p>
        </p:txBody>
      </p:sp>
    </p:spTree>
    <p:extLst>
      <p:ext uri="{BB962C8B-B14F-4D97-AF65-F5344CB8AC3E}">
        <p14:creationId xmlns:p14="http://schemas.microsoft.com/office/powerpoint/2010/main" val="264270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14">
            <a:extLst>
              <a:ext uri="{FF2B5EF4-FFF2-40B4-BE49-F238E27FC236}">
                <a16:creationId xmlns:a16="http://schemas.microsoft.com/office/drawing/2014/main" id="{BBA272E5-FEE1-6093-A0CE-2284F9C0D771}"/>
              </a:ext>
              <a:ext uri="{C183D7F6-B498-43B3-948B-1728B52AA6E4}">
                <adec:decorative xmlns:adec="http://schemas.microsoft.com/office/drawing/2017/decorative" val="1"/>
              </a:ext>
            </a:extLst>
          </p:cNvPr>
          <p:cNvSpPr/>
          <p:nvPr/>
        </p:nvSpPr>
        <p:spPr bwMode="auto">
          <a:xfrm>
            <a:off x="293688" y="292101"/>
            <a:ext cx="11606210" cy="6273798"/>
          </a:xfrm>
          <a:prstGeom prst="roundRect">
            <a:avLst>
              <a:gd name="adj" fmla="val 3157"/>
            </a:avLst>
          </a:prstGeom>
          <a:solidFill>
            <a:srgbClr val="C6E3F3">
              <a:alpha val="15000"/>
            </a:srgbClr>
          </a:solidFill>
        </p:spPr>
        <p:txBody>
          <a:bodyPr wrap="square" lIns="274320" tIns="274320" rIns="274320" bIns="45720" rtlCol="0" anchor="t" anchorCtr="0">
            <a:noAutofit/>
          </a:bodyPr>
          <a:lstStyle/>
          <a:p>
            <a:pPr defTabSz="932742">
              <a:lnSpc>
                <a:spcPct val="90000"/>
              </a:lnSpc>
              <a:spcBef>
                <a:spcPts val="1200"/>
              </a:spcBef>
              <a:spcAft>
                <a:spcPts val="600"/>
              </a:spcAft>
              <a:buSzPct val="90000"/>
            </a:pPr>
            <a:endParaRPr lang="en-US" sz="3200" b="1">
              <a:ln w="3175">
                <a:noFill/>
              </a:ln>
              <a:gradFill flip="none" rotWithShape="1">
                <a:gsLst>
                  <a:gs pos="0">
                    <a:srgbClr val="A58AD4"/>
                  </a:gs>
                  <a:gs pos="80000">
                    <a:srgbClr val="46A0DE"/>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A6918F98-44E4-7384-613B-1B658F645C48}"/>
              </a:ext>
            </a:extLst>
          </p:cNvPr>
          <p:cNvSpPr>
            <a:spLocks noGrp="1"/>
          </p:cNvSpPr>
          <p:nvPr>
            <p:ph type="title"/>
          </p:nvPr>
        </p:nvSpPr>
        <p:spPr>
          <a:xfrm>
            <a:off x="1077585" y="2024686"/>
            <a:ext cx="4186873" cy="553998"/>
          </a:xfrm>
        </p:spPr>
        <p:txBody>
          <a:bodyPr/>
          <a:lstStyle/>
          <a:p>
            <a:r>
              <a:rPr lang="en-US" b="1" spc="0">
                <a:gradFill flip="none" rotWithShape="1">
                  <a:gsLst>
                    <a:gs pos="32000">
                      <a:srgbClr val="D59ED7"/>
                    </a:gs>
                    <a:gs pos="68000">
                      <a:srgbClr val="8DC8E8"/>
                    </a:gs>
                    <a:gs pos="100000">
                      <a:srgbClr val="49C5B1"/>
                    </a:gs>
                    <a:gs pos="0">
                      <a:srgbClr val="FFA38B"/>
                    </a:gs>
                  </a:gsLst>
                  <a:path path="circle">
                    <a:fillToRect l="100000" t="100000"/>
                  </a:path>
                  <a:tileRect r="-100000" b="-100000"/>
                </a:gradFill>
              </a:rPr>
              <a:t>Zava Sales Agent</a:t>
            </a:r>
          </a:p>
        </p:txBody>
      </p:sp>
      <p:sp>
        <p:nvSpPr>
          <p:cNvPr id="3" name="Text Placeholder 2">
            <a:extLst>
              <a:ext uri="{FF2B5EF4-FFF2-40B4-BE49-F238E27FC236}">
                <a16:creationId xmlns:a16="http://schemas.microsoft.com/office/drawing/2014/main" id="{D36BAF20-42B0-00B1-7A58-4ECFB57E3014}"/>
              </a:ext>
            </a:extLst>
          </p:cNvPr>
          <p:cNvSpPr>
            <a:spLocks noGrp="1"/>
          </p:cNvSpPr>
          <p:nvPr>
            <p:ph type="body" sz="quarter" idx="4294967295"/>
          </p:nvPr>
        </p:nvSpPr>
        <p:spPr>
          <a:xfrm>
            <a:off x="1077585" y="3269202"/>
            <a:ext cx="5434426" cy="1754326"/>
          </a:xfrm>
        </p:spPr>
        <p:txBody>
          <a:bodyPr vert="horz" wrap="square" lIns="0" tIns="0" rIns="0" bIns="0" rtlCol="0" anchor="t">
            <a:spAutoFit/>
          </a:bodyPr>
          <a:lstStyle/>
          <a:p>
            <a:pPr marL="0" indent="0">
              <a:spcBef>
                <a:spcPts val="1200"/>
              </a:spcBef>
              <a:buNone/>
            </a:pPr>
            <a:r>
              <a:rPr lang="en-US" dirty="0">
                <a:latin typeface="+mj-lt"/>
              </a:rPr>
              <a:t>An agent built with </a:t>
            </a:r>
            <a:br>
              <a:rPr lang="en-US" dirty="0">
                <a:latin typeface="+mj-lt"/>
              </a:rPr>
            </a:br>
            <a:r>
              <a:rPr lang="en-US" dirty="0">
                <a:latin typeface="+mj-lt"/>
              </a:rPr>
              <a:t>Microsoft Foundry Agent Service, </a:t>
            </a:r>
            <a:r>
              <a:rPr lang="en-US" dirty="0" err="1">
                <a:latin typeface="+mj-lt"/>
              </a:rPr>
              <a:t>PostgresSQL</a:t>
            </a:r>
            <a:r>
              <a:rPr lang="en-US" dirty="0">
                <a:latin typeface="+mj-lt"/>
              </a:rPr>
              <a:t> and MCP</a:t>
            </a:r>
          </a:p>
          <a:p>
            <a:pPr marL="0" indent="0">
              <a:spcBef>
                <a:spcPts val="1200"/>
              </a:spcBef>
              <a:buNone/>
            </a:pPr>
            <a:r>
              <a:rPr lang="en-US" sz="2000" dirty="0"/>
              <a:t>E2E Demo</a:t>
            </a:r>
          </a:p>
        </p:txBody>
      </p:sp>
      <p:pic>
        <p:nvPicPr>
          <p:cNvPr id="5" name="Picture 4" descr="Screenshot of Zava DIY Sales Agent chat">
            <a:extLst>
              <a:ext uri="{FF2B5EF4-FFF2-40B4-BE49-F238E27FC236}">
                <a16:creationId xmlns:a16="http://schemas.microsoft.com/office/drawing/2014/main" id="{5046BA36-013C-BFA5-6B8D-9C6B72ACC97E}"/>
              </a:ext>
            </a:extLst>
          </p:cNvPr>
          <p:cNvPicPr>
            <a:picLocks noChangeAspect="1"/>
          </p:cNvPicPr>
          <p:nvPr/>
        </p:nvPicPr>
        <p:blipFill>
          <a:blip r:embed="rId3"/>
          <a:srcRect t="159" r="182" b="-1"/>
          <a:stretch>
            <a:fillRect/>
          </a:stretch>
        </p:blipFill>
        <p:spPr>
          <a:xfrm>
            <a:off x="6927372" y="585787"/>
            <a:ext cx="4682016" cy="5683251"/>
          </a:xfrm>
          <a:prstGeom prst="roundRect">
            <a:avLst>
              <a:gd name="adj" fmla="val 1937"/>
            </a:avLst>
          </a:prstGeom>
        </p:spPr>
      </p:pic>
      <p:cxnSp>
        <p:nvCxnSpPr>
          <p:cNvPr id="10" name="Straight Connector 9">
            <a:extLst>
              <a:ext uri="{FF2B5EF4-FFF2-40B4-BE49-F238E27FC236}">
                <a16:creationId xmlns:a16="http://schemas.microsoft.com/office/drawing/2014/main" id="{41D94F1D-381F-91C0-D061-3FF704DD9277}"/>
              </a:ext>
              <a:ext uri="{C183D7F6-B498-43B3-948B-1728B52AA6E4}">
                <adec:decorative xmlns:adec="http://schemas.microsoft.com/office/drawing/2017/decorative" val="1"/>
              </a:ext>
            </a:extLst>
          </p:cNvPr>
          <p:cNvCxnSpPr>
            <a:cxnSpLocks/>
          </p:cNvCxnSpPr>
          <p:nvPr/>
        </p:nvCxnSpPr>
        <p:spPr>
          <a:xfrm>
            <a:off x="1077585" y="2993522"/>
            <a:ext cx="5849787" cy="0"/>
          </a:xfrm>
          <a:prstGeom prst="line">
            <a:avLst/>
          </a:prstGeom>
          <a:ln w="12700" cap="rnd">
            <a:solidFill>
              <a:schemeClr val="tx1">
                <a:alpha val="4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9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4.79167E-6 -4.07407E-6 L 4.791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3.95833E-6 3.33333E-6 L 3.95833E-6 0.03541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0"/>
                                  </p:stCondLst>
                                  <p:childTnLst>
                                    <p:animMotion origin="layout" path="M 0 0 L 0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0"/>
                                  </p:stCondLst>
                                  <p:childTnLst>
                                    <p:animMotion origin="layout" path="M 0 0 L 0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 grpId="0"/>
      <p:bldP spid="2" grpId="1"/>
      <p:bldP spid="3" grpId="0"/>
      <p:bldP spid="3" grpId="1"/>
    </p:bldLst>
  </p:timing>
</p:sld>
</file>

<file path=ppt/theme/theme1.xml><?xml version="1.0" encoding="utf-8"?>
<a:theme xmlns:a="http://schemas.openxmlformats.org/drawingml/2006/main" name="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4" id="{132193F1-52ED-4B7E-891E-8F377557E42A}" vid="{10158B7C-243E-434A-B902-9727AF24F1AA}"/>
    </a:ext>
  </a:extLst>
</a:theme>
</file>

<file path=ppt/theme/theme2.xml><?xml version="1.0" encoding="utf-8"?>
<a:theme xmlns:a="http://schemas.openxmlformats.org/drawingml/2006/main" name="Microsoft AI Tour 16:9 Template Dark">
  <a:themeElements>
    <a:clrScheme name="Custom 43">
      <a:dk1>
        <a:srgbClr val="091F2C"/>
      </a:dk1>
      <a:lt1>
        <a:srgbClr val="FFFFFF"/>
      </a:lt1>
      <a:dk2>
        <a:srgbClr val="091F2C"/>
      </a:dk2>
      <a:lt2>
        <a:srgbClr val="E8E6DF"/>
      </a:lt2>
      <a:accent1>
        <a:srgbClr val="8DC8E8"/>
      </a:accent1>
      <a:accent2>
        <a:srgbClr val="49C5B1"/>
      </a:accent2>
      <a:accent3>
        <a:srgbClr val="0078D4"/>
      </a:accent3>
      <a:accent4>
        <a:srgbClr val="E1D3C7"/>
      </a:accent4>
      <a:accent5>
        <a:srgbClr val="C5B4E3"/>
      </a:accent5>
      <a:accent6>
        <a:srgbClr val="D9D9D6"/>
      </a:accent6>
      <a:hlink>
        <a:srgbClr val="8DC8E8"/>
      </a:hlink>
      <a:folHlink>
        <a:srgbClr val="C5B4E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4" id="{132193F1-52ED-4B7E-891E-8F377557E42A}" vid="{6E3315A3-0D49-4394-AD26-678587272275}"/>
    </a:ext>
  </a:extLst>
</a:theme>
</file>

<file path=ppt/theme/theme3.xml><?xml version="1.0" encoding="utf-8"?>
<a:theme xmlns:a="http://schemas.openxmlformats.org/drawingml/2006/main" name="1_Microsoft AI Tour 16:9 Template Dark">
  <a:themeElements>
    <a:clrScheme name="Custom 43">
      <a:dk1>
        <a:srgbClr val="091F2C"/>
      </a:dk1>
      <a:lt1>
        <a:srgbClr val="FFFFFF"/>
      </a:lt1>
      <a:dk2>
        <a:srgbClr val="091F2C"/>
      </a:dk2>
      <a:lt2>
        <a:srgbClr val="E8E6DF"/>
      </a:lt2>
      <a:accent1>
        <a:srgbClr val="8DC8E8"/>
      </a:accent1>
      <a:accent2>
        <a:srgbClr val="49C5B1"/>
      </a:accent2>
      <a:accent3>
        <a:srgbClr val="0078D4"/>
      </a:accent3>
      <a:accent4>
        <a:srgbClr val="E1D3C7"/>
      </a:accent4>
      <a:accent5>
        <a:srgbClr val="C5B4E3"/>
      </a:accent5>
      <a:accent6>
        <a:srgbClr val="D9D9D6"/>
      </a:accent6>
      <a:hlink>
        <a:srgbClr val="8DC8E8"/>
      </a:hlink>
      <a:folHlink>
        <a:srgbClr val="C5B4E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ITour_FY26_DesignGuide" id="{F3B1C068-7E71-D34C-9A2E-7883B8ADAFA6}" vid="{DE27A25E-BCC5-C945-8371-9F952E153384}"/>
    </a:ext>
  </a:extLst>
</a:theme>
</file>

<file path=ppt/theme/theme4.xml><?xml version="1.0" encoding="utf-8"?>
<a:theme xmlns:a="http://schemas.openxmlformats.org/drawingml/2006/main" name="2_Microsoft AI Tour 16:9 Template Dark">
  <a:themeElements>
    <a:clrScheme name="Custom 43">
      <a:dk1>
        <a:srgbClr val="091F2C"/>
      </a:dk1>
      <a:lt1>
        <a:srgbClr val="FFFFFF"/>
      </a:lt1>
      <a:dk2>
        <a:srgbClr val="091F2C"/>
      </a:dk2>
      <a:lt2>
        <a:srgbClr val="E8E6DF"/>
      </a:lt2>
      <a:accent1>
        <a:srgbClr val="8DC8E8"/>
      </a:accent1>
      <a:accent2>
        <a:srgbClr val="49C5B1"/>
      </a:accent2>
      <a:accent3>
        <a:srgbClr val="0078D4"/>
      </a:accent3>
      <a:accent4>
        <a:srgbClr val="E1D3C7"/>
      </a:accent4>
      <a:accent5>
        <a:srgbClr val="C5B4E3"/>
      </a:accent5>
      <a:accent6>
        <a:srgbClr val="D9D9D6"/>
      </a:accent6>
      <a:hlink>
        <a:srgbClr val="8DC8E8"/>
      </a:hlink>
      <a:folHlink>
        <a:srgbClr val="C5B4E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4" id="{132193F1-52ED-4B7E-891E-8F377557E42A}" vid="{6E3315A3-0D49-4394-AD26-6785872722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804751ba-60e0-4191-9865-d7e5284c1d69" xsi:nil="true"/>
    <lcf76f155ced4ddcb4097134ff3c332f xmlns="804751ba-60e0-4191-9865-d7e5284c1d69">
      <Terms xmlns="http://schemas.microsoft.com/office/infopath/2007/PartnerControls"/>
    </lcf76f155ced4ddcb4097134ff3c332f>
    <Number xmlns="804751ba-60e0-4191-9865-d7e5284c1d69" xsi:nil="true"/>
    <Time xmlns="804751ba-60e0-4191-9865-d7e5284c1d69" xsi:nil="true"/>
    <content xmlns="804751ba-60e0-4191-9865-d7e5284c1d6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7" ma:contentTypeDescription="Create a new document." ma:contentTypeScope="" ma:versionID="566528f2922ad54e26a908d2133454c1">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6c91453d1ce2972ce38a1123b4b20cb5"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element ref="ns2:TranslatedLang" minOccurs="0"/>
                <xsd:element ref="ns2:content" minOccurs="0"/>
                <xsd:element ref="ns2:MediaServiceDoc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TranslatedLang" ma:index="29" nillable="true" ma:displayName="Translated Language" ma:hidden="true" ma:internalName="TranslatedLang" ma:readOnly="true">
      <xsd:simpleType>
        <xsd:restriction base="dms:Text"/>
      </xsd:simpleType>
    </xsd:element>
    <xsd:element name="content" ma:index="30" nillable="true" ma:displayName="content" ma:format="Dropdown" ma:internalName="content">
      <xsd:simpleType>
        <xsd:restriction base="dms:Choice">
          <xsd:enumeration value="Visual Studio"/>
          <xsd:enumeration value="VS Code"/>
          <xsd:enumeration value="GitHub Copilot"/>
          <xsd:enumeration value="Dev Box"/>
          <xsd:enumeration value="Choice 5"/>
        </xsd:restriction>
      </xsd:simpleType>
    </xsd:element>
    <xsd:element name="MediaServiceDocTags" ma:index="31" nillable="true" ma:displayName="MediaServiceDocTags" ma:hidden="true" ma:internalName="MediaServiceDoc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804751ba-60e0-4191-9865-d7e5284c1d69"/>
    <ds:schemaRef ds:uri="http://www.w3.org/XML/1998/namespace"/>
    <ds:schemaRef ds:uri="http://schemas.microsoft.com/office/2006/documentManagement/types"/>
    <ds:schemaRef ds:uri="http://schemas.microsoft.com/office/infopath/2007/PartnerControls"/>
    <ds:schemaRef ds:uri="913b567d-4c83-4181-a45c-f04ce7e1b72e"/>
    <ds:schemaRef ds:uri="http://purl.org/dc/dcmitype/"/>
    <ds:schemaRef ds:uri="http://purl.org/dc/terms/"/>
    <ds:schemaRef ds:uri="http://schemas.microsoft.com/sharepoint/v3"/>
    <ds:schemaRef ds:uri="http://schemas.openxmlformats.org/package/2006/metadata/core-properties"/>
    <ds:schemaRef ds:uri="230e9df3-be65-4c73-a93b-d1236ebd677e"/>
    <ds:schemaRef ds:uri="http://schemas.microsoft.com/office/2006/metadata/properties"/>
  </ds:schemaRefs>
</ds:datastoreItem>
</file>

<file path=customXml/itemProps3.xml><?xml version="1.0" encoding="utf-8"?>
<ds:datastoreItem xmlns:ds="http://schemas.openxmlformats.org/officeDocument/2006/customXml" ds:itemID="{61609BF2-9454-407A-947B-E8459ED402FA}">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1170</TotalTime>
  <Words>1612</Words>
  <Application>Microsoft Macintosh PowerPoint</Application>
  <PresentationFormat>Widescreen</PresentationFormat>
  <Paragraphs>230</Paragraphs>
  <Slides>16</Slides>
  <Notes>15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16</vt:i4>
      </vt:variant>
    </vt:vector>
  </HeadingPairs>
  <TitlesOfParts>
    <vt:vector size="28" baseType="lpstr">
      <vt:lpstr>Aptos</vt:lpstr>
      <vt:lpstr>Arial</vt:lpstr>
      <vt:lpstr>Consolas</vt:lpstr>
      <vt:lpstr>Segoe Sans Display Semibold</vt:lpstr>
      <vt:lpstr>Segoe Sans Text</vt:lpstr>
      <vt:lpstr>Segoe UI</vt:lpstr>
      <vt:lpstr>Segoe UI Semibold</vt:lpstr>
      <vt:lpstr>Wingdings</vt:lpstr>
      <vt:lpstr>Microsoft AI Tour 16:9 Template Light</vt:lpstr>
      <vt:lpstr>Microsoft AI Tour 16:9 Template Dark</vt:lpstr>
      <vt:lpstr>1_Microsoft AI Tour 16:9 Template Dark</vt:lpstr>
      <vt:lpstr>2_Microsoft AI Tour 16:9 Template Dark</vt:lpstr>
      <vt:lpstr>Unlock Your Agents Potential with Model Context Protocol (MCP) Workshop</vt:lpstr>
      <vt:lpstr>Introduction</vt:lpstr>
      <vt:lpstr>Use case</vt:lpstr>
      <vt:lpstr>Definition of agent</vt:lpstr>
      <vt:lpstr>How can MCP  help us?</vt:lpstr>
      <vt:lpstr>MCP simplifies tool access for LLMs</vt:lpstr>
      <vt:lpstr>Definition of MCP</vt:lpstr>
      <vt:lpstr>What are we  building?</vt:lpstr>
      <vt:lpstr>Zava Sales Agent</vt:lpstr>
      <vt:lpstr>Zava Sales Analysis Solution Architecture</vt:lpstr>
      <vt:lpstr>Zava Sales Analysis Solution Architecture</vt:lpstr>
      <vt:lpstr>AI Agent Service in Action </vt:lpstr>
      <vt:lpstr>Observability </vt:lpstr>
      <vt:lpstr>Workshop</vt:lpstr>
      <vt:lpstr>Link for today’s workshop</vt:lpstr>
      <vt:lpstr>Self Paced Lab Time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 Your Agents Potential with Model Context Protocol </dc:title>
  <dc:subject>Microsoft AI Tour FY26</dc:subject>
  <dc:creator>Marlene Mhangami</dc:creator>
  <cp:keywords>Microsoft AI Tour</cp:keywords>
  <dc:description/>
  <cp:lastModifiedBy>Dave Glover</cp:lastModifiedBy>
  <cp:revision>11</cp:revision>
  <cp:lastPrinted>2025-12-04T01:45:13Z</cp:lastPrinted>
  <dcterms:created xsi:type="dcterms:W3CDTF">2025-07-18T09:40:51Z</dcterms:created>
  <dcterms:modified xsi:type="dcterms:W3CDTF">2025-12-05T23:19:17Z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